
<file path=[Content_Types].xml><?xml version="1.0" encoding="utf-8"?>
<Types xmlns="http://schemas.openxmlformats.org/package/2006/content-types">
  <Default Extension="png" ContentType="image/png"/>
  <Default Extension="jpeg" ContentType="image/jpeg"/>
  <Default Extension="JPG" ContentType="image/.jp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29.xml" ContentType="application/vnd.openxmlformats-officedocument.theme+xml"/>
  <Override PartName="/ppt/theme/theme3.xml" ContentType="application/vnd.openxmlformats-officedocument.theme+xml"/>
  <Override PartName="/ppt/theme/theme30.xml" ContentType="application/vnd.openxmlformats-officedocument.theme+xml"/>
  <Override PartName="/ppt/theme/theme31.xml" ContentType="application/vnd.openxmlformats-officedocument.theme+xml"/>
  <Override PartName="/ppt/theme/theme32.xml" ContentType="application/vnd.openxmlformats-officedocument.theme+xml"/>
  <Override PartName="/ppt/theme/theme3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6" r:id="rId3"/>
    <p:sldMasterId id="2147483664" r:id="rId4"/>
    <p:sldMasterId id="2147483672" r:id="rId5"/>
    <p:sldMasterId id="2147483680" r:id="rId6"/>
    <p:sldMasterId id="2147483688" r:id="rId7"/>
    <p:sldMasterId id="2147483696" r:id="rId8"/>
    <p:sldMasterId id="2147483704" r:id="rId9"/>
    <p:sldMasterId id="2147483712" r:id="rId10"/>
    <p:sldMasterId id="2147483720" r:id="rId11"/>
    <p:sldMasterId id="2147483728" r:id="rId12"/>
    <p:sldMasterId id="2147483736" r:id="rId13"/>
    <p:sldMasterId id="2147483744" r:id="rId14"/>
    <p:sldMasterId id="2147483752" r:id="rId15"/>
    <p:sldMasterId id="2147483760" r:id="rId16"/>
    <p:sldMasterId id="2147483768" r:id="rId17"/>
    <p:sldMasterId id="2147483776" r:id="rId18"/>
    <p:sldMasterId id="2147483784" r:id="rId19"/>
    <p:sldMasterId id="2147483792" r:id="rId20"/>
    <p:sldMasterId id="2147483800" r:id="rId21"/>
    <p:sldMasterId id="2147483808" r:id="rId22"/>
    <p:sldMasterId id="2147483816" r:id="rId23"/>
    <p:sldMasterId id="2147483824" r:id="rId24"/>
    <p:sldMasterId id="2147483832" r:id="rId25"/>
    <p:sldMasterId id="2147483840" r:id="rId26"/>
    <p:sldMasterId id="2147483848" r:id="rId27"/>
    <p:sldMasterId id="2147483856" r:id="rId28"/>
    <p:sldMasterId id="2147483864" r:id="rId29"/>
    <p:sldMasterId id="2147483872" r:id="rId30"/>
    <p:sldMasterId id="2147483880" r:id="rId31"/>
    <p:sldMasterId id="2147483888" r:id="rId32"/>
    <p:sldMasterId id="2147483896" r:id="rId33"/>
  </p:sldMasterIdLst>
  <p:notesMasterIdLst>
    <p:notesMasterId r:id="rId35"/>
  </p:notesMasterIdLst>
  <p:sldIdLst>
    <p:sldId id="257" r:id="rId34"/>
    <p:sldId id="263" r:id="rId36"/>
    <p:sldId id="265" r:id="rId37"/>
    <p:sldId id="267" r:id="rId38"/>
    <p:sldId id="277" r:id="rId39"/>
    <p:sldId id="271" r:id="rId40"/>
    <p:sldId id="273" r:id="rId41"/>
    <p:sldId id="278" r:id="rId42"/>
    <p:sldId id="276" r:id="rId43"/>
    <p:sldId id="272" r:id="rId44"/>
    <p:sldId id="274" r:id="rId45"/>
    <p:sldId id="283" r:id="rId46"/>
    <p:sldId id="288" r:id="rId47"/>
    <p:sldId id="294" r:id="rId48"/>
    <p:sldId id="290" r:id="rId49"/>
    <p:sldId id="291" r:id="rId50"/>
    <p:sldId id="295" r:id="rId51"/>
    <p:sldId id="297" r:id="rId52"/>
    <p:sldId id="298" r:id="rId53"/>
    <p:sldId id="299"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30" r:id="rId80"/>
    <p:sldId id="329" r:id="rId81"/>
    <p:sldId id="331" r:id="rId82"/>
    <p:sldId id="332" r:id="rId83"/>
    <p:sldId id="303" r:id="rId84"/>
    <p:sldId id="334" r:id="rId85"/>
    <p:sldId id="296" r:id="rId86"/>
    <p:sldId id="266" r:id="rId8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8618811515039" initials="8" lastIdx="0"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6448A"/>
    <a:srgbClr val="AE1324"/>
    <a:srgbClr val="0C499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84" autoAdjust="0"/>
    <p:restoredTop sz="79924" autoAdjust="0"/>
  </p:normalViewPr>
  <p:slideViewPr>
    <p:cSldViewPr snapToGrid="0" showGuides="1">
      <p:cViewPr varScale="1">
        <p:scale>
          <a:sx n="70" d="100"/>
          <a:sy n="70" d="100"/>
        </p:scale>
        <p:origin x="66" y="78"/>
      </p:cViewPr>
      <p:guideLst>
        <p:guide orient="horz" pos="2294"/>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1" Type="http://schemas.openxmlformats.org/officeDocument/2006/relationships/commentAuthors" Target="commentAuthors.xml"/><Relationship Id="rId90" Type="http://schemas.openxmlformats.org/officeDocument/2006/relationships/tableStyles" Target="tableStyles.xml"/><Relationship Id="rId9" Type="http://schemas.openxmlformats.org/officeDocument/2006/relationships/slideMaster" Target="slideMasters/slideMaster8.xml"/><Relationship Id="rId89" Type="http://schemas.openxmlformats.org/officeDocument/2006/relationships/viewProps" Target="viewProps.xml"/><Relationship Id="rId88" Type="http://schemas.openxmlformats.org/officeDocument/2006/relationships/presProps" Target="presProps.xml"/><Relationship Id="rId87" Type="http://schemas.openxmlformats.org/officeDocument/2006/relationships/slide" Target="slides/slide53.xml"/><Relationship Id="rId86" Type="http://schemas.openxmlformats.org/officeDocument/2006/relationships/slide" Target="slides/slide52.xml"/><Relationship Id="rId85" Type="http://schemas.openxmlformats.org/officeDocument/2006/relationships/slide" Target="slides/slide51.xml"/><Relationship Id="rId84" Type="http://schemas.openxmlformats.org/officeDocument/2006/relationships/slide" Target="slides/slide50.xml"/><Relationship Id="rId83" Type="http://schemas.openxmlformats.org/officeDocument/2006/relationships/slide" Target="slides/slide49.xml"/><Relationship Id="rId82" Type="http://schemas.openxmlformats.org/officeDocument/2006/relationships/slide" Target="slides/slide48.xml"/><Relationship Id="rId81" Type="http://schemas.openxmlformats.org/officeDocument/2006/relationships/slide" Target="slides/slide47.xml"/><Relationship Id="rId80" Type="http://schemas.openxmlformats.org/officeDocument/2006/relationships/slide" Target="slides/slide46.xml"/><Relationship Id="rId8" Type="http://schemas.openxmlformats.org/officeDocument/2006/relationships/slideMaster" Target="slideMasters/slideMaster7.xml"/><Relationship Id="rId79" Type="http://schemas.openxmlformats.org/officeDocument/2006/relationships/slide" Target="slides/slide45.xml"/><Relationship Id="rId78" Type="http://schemas.openxmlformats.org/officeDocument/2006/relationships/slide" Target="slides/slide44.xml"/><Relationship Id="rId77" Type="http://schemas.openxmlformats.org/officeDocument/2006/relationships/slide" Target="slides/slide43.xml"/><Relationship Id="rId76" Type="http://schemas.openxmlformats.org/officeDocument/2006/relationships/slide" Target="slides/slide42.xml"/><Relationship Id="rId75" Type="http://schemas.openxmlformats.org/officeDocument/2006/relationships/slide" Target="slides/slide41.xml"/><Relationship Id="rId74" Type="http://schemas.openxmlformats.org/officeDocument/2006/relationships/slide" Target="slides/slide40.xml"/><Relationship Id="rId73" Type="http://schemas.openxmlformats.org/officeDocument/2006/relationships/slide" Target="slides/slide39.xml"/><Relationship Id="rId72" Type="http://schemas.openxmlformats.org/officeDocument/2006/relationships/slide" Target="slides/slide38.xml"/><Relationship Id="rId71" Type="http://schemas.openxmlformats.org/officeDocument/2006/relationships/slide" Target="slides/slide37.xml"/><Relationship Id="rId70" Type="http://schemas.openxmlformats.org/officeDocument/2006/relationships/slide" Target="slides/slide36.xml"/><Relationship Id="rId7" Type="http://schemas.openxmlformats.org/officeDocument/2006/relationships/slideMaster" Target="slideMasters/slideMaster6.xml"/><Relationship Id="rId69" Type="http://schemas.openxmlformats.org/officeDocument/2006/relationships/slide" Target="slides/slide35.xml"/><Relationship Id="rId68" Type="http://schemas.openxmlformats.org/officeDocument/2006/relationships/slide" Target="slides/slide34.xml"/><Relationship Id="rId67" Type="http://schemas.openxmlformats.org/officeDocument/2006/relationships/slide" Target="slides/slide33.xml"/><Relationship Id="rId66" Type="http://schemas.openxmlformats.org/officeDocument/2006/relationships/slide" Target="slides/slide32.xml"/><Relationship Id="rId65" Type="http://schemas.openxmlformats.org/officeDocument/2006/relationships/slide" Target="slides/slide31.xml"/><Relationship Id="rId64" Type="http://schemas.openxmlformats.org/officeDocument/2006/relationships/slide" Target="slides/slide30.xml"/><Relationship Id="rId63" Type="http://schemas.openxmlformats.org/officeDocument/2006/relationships/slide" Target="slides/slide29.xml"/><Relationship Id="rId62" Type="http://schemas.openxmlformats.org/officeDocument/2006/relationships/slide" Target="slides/slide28.xml"/><Relationship Id="rId61" Type="http://schemas.openxmlformats.org/officeDocument/2006/relationships/slide" Target="slides/slide27.xml"/><Relationship Id="rId60" Type="http://schemas.openxmlformats.org/officeDocument/2006/relationships/slide" Target="slides/slide26.xml"/><Relationship Id="rId6" Type="http://schemas.openxmlformats.org/officeDocument/2006/relationships/slideMaster" Target="slideMasters/slideMaster5.xml"/><Relationship Id="rId59" Type="http://schemas.openxmlformats.org/officeDocument/2006/relationships/slide" Target="slides/slide25.xml"/><Relationship Id="rId58" Type="http://schemas.openxmlformats.org/officeDocument/2006/relationships/slide" Target="slides/slide24.xml"/><Relationship Id="rId57" Type="http://schemas.openxmlformats.org/officeDocument/2006/relationships/slide" Target="slides/slide23.xml"/><Relationship Id="rId56" Type="http://schemas.openxmlformats.org/officeDocument/2006/relationships/slide" Target="slides/slide22.xml"/><Relationship Id="rId55" Type="http://schemas.openxmlformats.org/officeDocument/2006/relationships/slide" Target="slides/slide21.xml"/><Relationship Id="rId54" Type="http://schemas.openxmlformats.org/officeDocument/2006/relationships/slide" Target="slides/slide20.xml"/><Relationship Id="rId53" Type="http://schemas.openxmlformats.org/officeDocument/2006/relationships/slide" Target="slides/slide19.xml"/><Relationship Id="rId52" Type="http://schemas.openxmlformats.org/officeDocument/2006/relationships/slide" Target="slides/slide18.xml"/><Relationship Id="rId51" Type="http://schemas.openxmlformats.org/officeDocument/2006/relationships/slide" Target="slides/slide17.xml"/><Relationship Id="rId50" Type="http://schemas.openxmlformats.org/officeDocument/2006/relationships/slide" Target="slides/slide16.xml"/><Relationship Id="rId5" Type="http://schemas.openxmlformats.org/officeDocument/2006/relationships/slideMaster" Target="slideMasters/slideMaster4.xml"/><Relationship Id="rId49" Type="http://schemas.openxmlformats.org/officeDocument/2006/relationships/slide" Target="slides/slide15.xml"/><Relationship Id="rId48" Type="http://schemas.openxmlformats.org/officeDocument/2006/relationships/slide" Target="slides/slide14.xml"/><Relationship Id="rId47" Type="http://schemas.openxmlformats.org/officeDocument/2006/relationships/slide" Target="slides/slide13.xml"/><Relationship Id="rId46" Type="http://schemas.openxmlformats.org/officeDocument/2006/relationships/slide" Target="slides/slide12.xml"/><Relationship Id="rId45" Type="http://schemas.openxmlformats.org/officeDocument/2006/relationships/slide" Target="slides/slide11.xml"/><Relationship Id="rId44" Type="http://schemas.openxmlformats.org/officeDocument/2006/relationships/slide" Target="slides/slide10.xml"/><Relationship Id="rId43" Type="http://schemas.openxmlformats.org/officeDocument/2006/relationships/slide" Target="slides/slide9.xml"/><Relationship Id="rId42" Type="http://schemas.openxmlformats.org/officeDocument/2006/relationships/slide" Target="slides/slide8.xml"/><Relationship Id="rId41" Type="http://schemas.openxmlformats.org/officeDocument/2006/relationships/slide" Target="slides/slide7.xml"/><Relationship Id="rId40" Type="http://schemas.openxmlformats.org/officeDocument/2006/relationships/slide" Target="slides/slide6.xml"/><Relationship Id="rId4" Type="http://schemas.openxmlformats.org/officeDocument/2006/relationships/slideMaster" Target="slideMasters/slideMaster3.xml"/><Relationship Id="rId39" Type="http://schemas.openxmlformats.org/officeDocument/2006/relationships/slide" Target="slides/slide5.xml"/><Relationship Id="rId38" Type="http://schemas.openxmlformats.org/officeDocument/2006/relationships/slide" Target="slides/slide4.xml"/><Relationship Id="rId37" Type="http://schemas.openxmlformats.org/officeDocument/2006/relationships/slide" Target="slides/slide3.xml"/><Relationship Id="rId36" Type="http://schemas.openxmlformats.org/officeDocument/2006/relationships/slide" Target="slides/slide2.xml"/><Relationship Id="rId35" Type="http://schemas.openxmlformats.org/officeDocument/2006/relationships/notesMaster" Target="notesMasters/notesMaster1.xml"/><Relationship Id="rId34" Type="http://schemas.openxmlformats.org/officeDocument/2006/relationships/slide" Target="slides/slide1.xml"/><Relationship Id="rId33" Type="http://schemas.openxmlformats.org/officeDocument/2006/relationships/slideMaster" Target="slideMasters/slideMaster32.xml"/><Relationship Id="rId32" Type="http://schemas.openxmlformats.org/officeDocument/2006/relationships/slideMaster" Target="slideMasters/slideMaster31.xml"/><Relationship Id="rId31" Type="http://schemas.openxmlformats.org/officeDocument/2006/relationships/slideMaster" Target="slideMasters/slideMaster30.xml"/><Relationship Id="rId30" Type="http://schemas.openxmlformats.org/officeDocument/2006/relationships/slideMaster" Target="slideMasters/slideMaster29.xml"/><Relationship Id="rId3" Type="http://schemas.openxmlformats.org/officeDocument/2006/relationships/slideMaster" Target="slideMasters/slideMaster2.xml"/><Relationship Id="rId29" Type="http://schemas.openxmlformats.org/officeDocument/2006/relationships/slideMaster" Target="slideMasters/slideMaster28.xml"/><Relationship Id="rId28" Type="http://schemas.openxmlformats.org/officeDocument/2006/relationships/slideMaster" Target="slideMasters/slideMaster27.xml"/><Relationship Id="rId27" Type="http://schemas.openxmlformats.org/officeDocument/2006/relationships/slideMaster" Target="slideMasters/slideMaster26.xml"/><Relationship Id="rId26" Type="http://schemas.openxmlformats.org/officeDocument/2006/relationships/slideMaster" Target="slideMasters/slideMaster25.xml"/><Relationship Id="rId25" Type="http://schemas.openxmlformats.org/officeDocument/2006/relationships/slideMaster" Target="slideMasters/slideMaster24.xml"/><Relationship Id="rId24" Type="http://schemas.openxmlformats.org/officeDocument/2006/relationships/slideMaster" Target="slideMasters/slideMaster23.xml"/><Relationship Id="rId23" Type="http://schemas.openxmlformats.org/officeDocument/2006/relationships/slideMaster" Target="slideMasters/slideMaster22.xml"/><Relationship Id="rId22" Type="http://schemas.openxmlformats.org/officeDocument/2006/relationships/slideMaster" Target="slideMasters/slideMaster21.xml"/><Relationship Id="rId21" Type="http://schemas.openxmlformats.org/officeDocument/2006/relationships/slideMaster" Target="slideMasters/slideMaster20.xml"/><Relationship Id="rId20" Type="http://schemas.openxmlformats.org/officeDocument/2006/relationships/slideMaster" Target="slideMasters/slideMaster19.xml"/><Relationship Id="rId2" Type="http://schemas.openxmlformats.org/officeDocument/2006/relationships/theme" Target="theme/theme1.xml"/><Relationship Id="rId19" Type="http://schemas.openxmlformats.org/officeDocument/2006/relationships/slideMaster" Target="slideMasters/slideMaster18.xml"/><Relationship Id="rId18" Type="http://schemas.openxmlformats.org/officeDocument/2006/relationships/slideMaster" Target="slideMasters/slideMaster17.xml"/><Relationship Id="rId17" Type="http://schemas.openxmlformats.org/officeDocument/2006/relationships/slideMaster" Target="slideMasters/slideMaster16.xml"/><Relationship Id="rId16" Type="http://schemas.openxmlformats.org/officeDocument/2006/relationships/slideMaster" Target="slideMasters/slideMaster15.xml"/><Relationship Id="rId15" Type="http://schemas.openxmlformats.org/officeDocument/2006/relationships/slideMaster" Target="slideMasters/slideMaster14.xml"/><Relationship Id="rId14" Type="http://schemas.openxmlformats.org/officeDocument/2006/relationships/slideMaster" Target="slideMasters/slideMaster13.xml"/><Relationship Id="rId13" Type="http://schemas.openxmlformats.org/officeDocument/2006/relationships/slideMaster" Target="slideMasters/slideMaster12.xml"/><Relationship Id="rId12" Type="http://schemas.openxmlformats.org/officeDocument/2006/relationships/slideMaster" Target="slideMasters/slideMaster1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3EE58CD5-680A-4326-B06F-0F03F1800585}" type="doc">
      <dgm:prSet loTypeId="urn:microsoft.com/office/officeart/2005/8/layout/list1#1" loCatId="list" qsTypeId="urn:microsoft.com/office/officeart/2005/8/quickstyle/3d1#1" qsCatId="3D" csTypeId="urn:microsoft.com/office/officeart/2005/8/colors/accent1_2#1" csCatId="accent1" phldr="1"/>
      <dgm:spPr/>
      <dgm:t>
        <a:bodyPr/>
        <a:lstStyle/>
        <a:p>
          <a:endParaRPr lang="zh-CN" altLang="en-US"/>
        </a:p>
      </dgm:t>
    </dgm:pt>
    <dgm:pt modelId="{3C301BCE-9390-49E1-96E4-DEA15F651100}">
      <dgm:prSet phldrT="[文本]"/>
      <dgm:spPr/>
      <dgm:t>
        <a:bodyPr/>
        <a:lstStyle/>
        <a:p>
          <a:r>
            <a:rPr lang="en-US" altLang="zh-CN" dirty="0" smtClean="0"/>
            <a:t>1982</a:t>
          </a:r>
          <a:r>
            <a:rPr lang="zh-CN" altLang="en-US" dirty="0" smtClean="0"/>
            <a:t>年</a:t>
          </a:r>
          <a:r>
            <a:rPr lang="en-US" altLang="zh-CN" dirty="0" smtClean="0"/>
            <a:t>《</a:t>
          </a:r>
          <a:r>
            <a:rPr lang="zh-CN" altLang="en-US" dirty="0" smtClean="0"/>
            <a:t>中华人民共和国宪法</a:t>
          </a:r>
          <a:r>
            <a:rPr lang="en-US" altLang="zh-CN" dirty="0" smtClean="0"/>
            <a:t>》</a:t>
          </a:r>
          <a:endParaRPr lang="zh-CN" altLang="en-US" dirty="0"/>
        </a:p>
      </dgm:t>
    </dgm:pt>
    <dgm:pt modelId="{FF207A06-643D-4C60-840C-5567637B7B8B}" cxnId="{35BAFF33-4077-44F5-9D4C-BD47F326C1CE}" type="parTrans">
      <dgm:prSet/>
      <dgm:spPr/>
      <dgm:t>
        <a:bodyPr/>
        <a:lstStyle/>
        <a:p>
          <a:endParaRPr lang="zh-CN" altLang="en-US"/>
        </a:p>
      </dgm:t>
    </dgm:pt>
    <dgm:pt modelId="{6BD27983-51C4-42E4-BA01-39F46F5007FA}" cxnId="{35BAFF33-4077-44F5-9D4C-BD47F326C1CE}" type="sibTrans">
      <dgm:prSet/>
      <dgm:spPr/>
      <dgm:t>
        <a:bodyPr/>
        <a:lstStyle/>
        <a:p>
          <a:endParaRPr lang="zh-CN" altLang="en-US"/>
        </a:p>
      </dgm:t>
    </dgm:pt>
    <dgm:pt modelId="{340BCCFD-B245-4991-B55F-C382027B1C63}">
      <dgm:prSet phldrT="[文本]" phldr="0" custT="0"/>
      <dgm:spPr/>
      <dgm:t>
        <a:bodyPr vert="horz" wrap="square"/>
        <a:p>
          <a:pPr>
            <a:lnSpc>
              <a:spcPct val="100000"/>
            </a:lnSpc>
            <a:spcBef>
              <a:spcPct val="0"/>
            </a:spcBef>
            <a:spcAft>
              <a:spcPct val="15000"/>
            </a:spcAft>
          </a:pPr>
          <a:r>
            <a:rPr lang="zh-CN" altLang="en-US" dirty="0" smtClean="0"/>
            <a:t>第一章</a:t>
          </a:r>
          <a:r>
            <a:rPr lang="zh-CN" altLang="en-US" dirty="0" smtClean="0"/>
            <a:t>第二十条：</a:t>
          </a:r>
          <a:r>
            <a:rPr lang="zh-CN" altLang="en-US" dirty="0" smtClean="0"/>
            <a:t>国家发展自然科学和社会科学事业，普及科学和技术知识，奖励科学研究成果和技术发明创造。</a:t>
          </a:r>
          <a:r>
            <a:rPr lang="zh-CN" altLang="en-US" dirty="0" smtClean="0"/>
            <a:t/>
          </a:r>
          <a:endParaRPr lang="zh-CN" altLang="en-US" dirty="0" smtClean="0"/>
        </a:p>
      </dgm:t>
    </dgm:pt>
    <dgm:pt modelId="{895A3CEC-7AF9-4D20-A54F-BD26438212EC}" cxnId="{0AFF356F-DB3D-402B-8FD4-71A78E3F8B5E}" type="parTrans">
      <dgm:prSet/>
      <dgm:spPr/>
      <dgm:t>
        <a:bodyPr/>
        <a:lstStyle/>
        <a:p>
          <a:endParaRPr lang="zh-CN" altLang="en-US"/>
        </a:p>
      </dgm:t>
    </dgm:pt>
    <dgm:pt modelId="{2CE61ADA-F02D-483C-8916-DA92F0E7EBFB}" cxnId="{0AFF356F-DB3D-402B-8FD4-71A78E3F8B5E}" type="sibTrans">
      <dgm:prSet/>
      <dgm:spPr/>
      <dgm:t>
        <a:bodyPr/>
        <a:lstStyle/>
        <a:p>
          <a:endParaRPr lang="zh-CN" altLang="en-US"/>
        </a:p>
      </dgm:t>
    </dgm:pt>
    <dgm:pt modelId="{B23E8E41-E4FA-407D-AC6A-40FD774FD968}">
      <dgm:prSet phldr="0" custT="0"/>
      <dgm:spPr/>
      <dgm:t>
        <a:bodyPr vert="horz" wrap="square"/>
        <a:p>
          <a:pPr>
            <a:lnSpc>
              <a:spcPct val="100000"/>
            </a:lnSpc>
            <a:spcBef>
              <a:spcPct val="0"/>
            </a:spcBef>
            <a:spcAft>
              <a:spcPct val="15000"/>
            </a:spcAft>
          </a:pPr>
          <a:r>
            <a:rPr lang="zh-CN" altLang="en-US" dirty="0" smtClean="0"/>
            <a:t>是其他法律法规、政策措施制定的根本依据</a:t>
          </a:r>
          <a:r>
            <a:rPr lang="zh-CN" altLang="en-US" dirty="0"/>
            <a:t/>
          </a:r>
          <a:endParaRPr lang="zh-CN" altLang="en-US" dirty="0"/>
        </a:p>
      </dgm:t>
    </dgm:pt>
    <dgm:pt modelId="{39D563FB-B471-4503-A7A4-543B2D06E73A}" cxnId="{5A291E17-BE3A-4021-9892-541470334226}" type="parTrans">
      <dgm:prSet/>
      <dgm:spPr/>
    </dgm:pt>
    <dgm:pt modelId="{556D05F3-5474-4394-88DA-42D966D9DFAF}" cxnId="{5A291E17-BE3A-4021-9892-541470334226}" type="sibTrans">
      <dgm:prSet/>
      <dgm:spPr/>
    </dgm:pt>
    <dgm:pt modelId="{A7E16188-1C49-412D-B8C3-FDC5430B1D5B}">
      <dgm:prSet phldrT="[文本]" phldr="0" custT="0"/>
      <dgm:spPr/>
      <dgm:t>
        <a:bodyPr vert="horz" wrap="square"/>
        <a:p>
          <a:pPr>
            <a:lnSpc>
              <a:spcPct val="100000"/>
            </a:lnSpc>
            <a:spcBef>
              <a:spcPct val="0"/>
            </a:spcBef>
            <a:spcAft>
              <a:spcPct val="35000"/>
            </a:spcAft>
          </a:pPr>
          <a:r>
            <a:rPr lang="en-US" altLang="zh-CN" b="0" i="0" u="none" dirty="0" smtClean="0"/>
            <a:t>2007</a:t>
          </a:r>
          <a:r>
            <a:rPr lang="zh-CN" altLang="en-US" b="0" i="0" u="none" dirty="0" smtClean="0"/>
            <a:t>年修订</a:t>
          </a:r>
          <a:r>
            <a:rPr lang="en-US" altLang="zh-CN" b="0" i="0" u="none" dirty="0" smtClean="0"/>
            <a:t>《</a:t>
          </a:r>
          <a:r>
            <a:rPr lang="zh-CN" altLang="en-US" b="0" i="0" u="none" dirty="0" smtClean="0"/>
            <a:t>中华人民共和国科学技术进步法</a:t>
          </a:r>
          <a:r>
            <a:rPr lang="en-US" altLang="zh-CN" b="0" i="0" u="none" dirty="0" smtClean="0"/>
            <a:t>》</a:t>
          </a:r>
          <a:r>
            <a:rPr lang="zh-CN" altLang="en-US" dirty="0"/>
            <a:t/>
          </a:r>
          <a:endParaRPr lang="zh-CN" altLang="en-US" dirty="0"/>
        </a:p>
      </dgm:t>
    </dgm:pt>
    <dgm:pt modelId="{E835B53A-3E2C-477E-BF12-A01BBC13A688}" cxnId="{D0E8B5E9-D8A7-4163-8363-110343BF8B5D}" type="parTrans">
      <dgm:prSet/>
      <dgm:spPr/>
      <dgm:t>
        <a:bodyPr/>
        <a:lstStyle/>
        <a:p>
          <a:endParaRPr lang="zh-CN" altLang="en-US"/>
        </a:p>
      </dgm:t>
    </dgm:pt>
    <dgm:pt modelId="{EDE25825-326A-49FB-8A46-8790C6A12E2E}" cxnId="{D0E8B5E9-D8A7-4163-8363-110343BF8B5D}" type="sibTrans">
      <dgm:prSet/>
      <dgm:spPr/>
      <dgm:t>
        <a:bodyPr/>
        <a:lstStyle/>
        <a:p>
          <a:endParaRPr lang="zh-CN" altLang="en-US"/>
        </a:p>
      </dgm:t>
    </dgm:pt>
    <dgm:pt modelId="{4A5B8870-5E17-4D4E-97BF-C3CB297CBA2B}">
      <dgm:prSet phldrT="[文本]" phldr="0" custT="0"/>
      <dgm:spPr/>
      <dgm:t>
        <a:bodyPr vert="horz" wrap="square"/>
        <a:p>
          <a:pPr>
            <a:lnSpc>
              <a:spcPct val="100000"/>
            </a:lnSpc>
            <a:spcBef>
              <a:spcPct val="0"/>
            </a:spcBef>
            <a:spcAft>
              <a:spcPct val="15000"/>
            </a:spcAft>
          </a:pPr>
          <a:r>
            <a:rPr lang="zh-CN" altLang="en-US" b="0" i="0" u="none" smtClean="0"/>
            <a:t>第一章</a:t>
          </a:r>
          <a:r>
            <a:rPr lang="zh-CN" altLang="en-US" b="0" i="0" u="none" smtClean="0"/>
            <a:t>第五条：</a:t>
          </a:r>
          <a:r>
            <a:rPr lang="zh-CN" altLang="en-US" b="0" i="0" u="none" smtClean="0"/>
            <a:t>国家发展科学技术普及事业，普及科学技术知识，提高全体公民的科学文化素质</a:t>
          </a:r>
          <a:r>
            <a:rPr lang="zh-CN" altLang="en-US" b="0" i="0" u="none" smtClean="0"/>
            <a:t>。</a:t>
          </a:r>
          <a:r>
            <a:rPr lang="zh-CN" altLang="en-US" dirty="0"/>
            <a:t/>
          </a:r>
          <a:endParaRPr lang="zh-CN" altLang="en-US" dirty="0"/>
        </a:p>
      </dgm:t>
    </dgm:pt>
    <dgm:pt modelId="{67AF33F3-9CF9-400E-A239-0D70BA78BA53}" cxnId="{DCD67A8B-B140-483D-86DF-5B2A5F168108}" type="parTrans">
      <dgm:prSet/>
      <dgm:spPr/>
      <dgm:t>
        <a:bodyPr/>
        <a:lstStyle/>
        <a:p>
          <a:endParaRPr lang="zh-CN" altLang="en-US"/>
        </a:p>
      </dgm:t>
    </dgm:pt>
    <dgm:pt modelId="{15E08CC4-ADF5-469A-967D-C6E07F3D47FC}" cxnId="{DCD67A8B-B140-483D-86DF-5B2A5F168108}" type="sibTrans">
      <dgm:prSet/>
      <dgm:spPr/>
      <dgm:t>
        <a:bodyPr/>
        <a:lstStyle/>
        <a:p>
          <a:endParaRPr lang="zh-CN" altLang="en-US"/>
        </a:p>
      </dgm:t>
    </dgm:pt>
    <dgm:pt modelId="{79D8715E-4FB4-4CC4-A7AE-31C6DFF5578A}">
      <dgm:prSet phldr="0" custT="0"/>
      <dgm:spPr/>
      <dgm:t>
        <a:bodyPr vert="horz" wrap="square"/>
        <a:p>
          <a:pPr>
            <a:lnSpc>
              <a:spcPct val="100000"/>
            </a:lnSpc>
            <a:spcBef>
              <a:spcPct val="0"/>
            </a:spcBef>
            <a:spcAft>
              <a:spcPct val="15000"/>
            </a:spcAft>
          </a:pPr>
          <a:r>
            <a:rPr lang="zh-CN" altLang="en-US" b="0" i="0" u="none" dirty="0" smtClean="0"/>
            <a:t>明确了科普在科技进步中的重要地位。</a:t>
          </a:r>
          <a:r>
            <a:rPr lang="zh-CN" altLang="en-US" dirty="0"/>
            <a:t/>
          </a:r>
          <a:endParaRPr lang="zh-CN" altLang="en-US" dirty="0"/>
        </a:p>
      </dgm:t>
    </dgm:pt>
    <dgm:pt modelId="{E1A119CC-CB71-48E8-A603-AE1B0FC9D83E}" cxnId="{9C51F030-79F0-4B9A-BACE-9E790B96D7B9}" type="parTrans">
      <dgm:prSet/>
      <dgm:spPr/>
    </dgm:pt>
    <dgm:pt modelId="{AD707F6C-F008-40C9-B4CC-6485DED63745}" cxnId="{9C51F030-79F0-4B9A-BACE-9E790B96D7B9}" type="sibTrans">
      <dgm:prSet/>
      <dgm:spPr/>
    </dgm:pt>
    <dgm:pt modelId="{3E851A36-BA0D-408E-817C-529C51CA88E0}">
      <dgm:prSet phldrT="[文本]" phldr="0" custT="0"/>
      <dgm:spPr/>
      <dgm:t>
        <a:bodyPr vert="horz" wrap="square"/>
        <a:p>
          <a:pPr>
            <a:lnSpc>
              <a:spcPct val="100000"/>
            </a:lnSpc>
            <a:spcBef>
              <a:spcPct val="0"/>
            </a:spcBef>
            <a:spcAft>
              <a:spcPct val="35000"/>
            </a:spcAft>
          </a:pPr>
          <a:r>
            <a:rPr lang="en-US" altLang="zh-CN" dirty="0" smtClean="0"/>
            <a:t>2002</a:t>
          </a:r>
          <a:r>
            <a:rPr lang="zh-CN" altLang="en-US" dirty="0" smtClean="0"/>
            <a:t>年</a:t>
          </a:r>
          <a:r>
            <a:rPr lang="en-US" altLang="zh-CN" dirty="0" smtClean="0"/>
            <a:t>《</a:t>
          </a:r>
          <a:r>
            <a:rPr lang="zh-CN" altLang="en-US" dirty="0" smtClean="0"/>
            <a:t>中华人民共和国</a:t>
          </a:r>
          <a:r>
            <a:rPr lang="zh-CN" altLang="en-US" dirty="0" smtClean="0"/>
            <a:t>科学技术普及法</a:t>
          </a:r>
          <a:r>
            <a:rPr lang="en-US" altLang="zh-CN" dirty="0" smtClean="0"/>
            <a:t>》</a:t>
          </a:r>
          <a:r>
            <a:rPr lang="zh-CN" altLang="en-US" dirty="0"/>
            <a:t/>
          </a:r>
          <a:endParaRPr lang="zh-CN" altLang="en-US" dirty="0"/>
        </a:p>
      </dgm:t>
    </dgm:pt>
    <dgm:pt modelId="{28B93D8D-8DA7-4347-8C93-4237C54BFF96}" cxnId="{6C4344DE-8A81-4E30-9950-97DD3029BCAF}" type="parTrans">
      <dgm:prSet/>
      <dgm:spPr/>
      <dgm:t>
        <a:bodyPr/>
        <a:lstStyle/>
        <a:p>
          <a:endParaRPr lang="zh-CN" altLang="en-US"/>
        </a:p>
      </dgm:t>
    </dgm:pt>
    <dgm:pt modelId="{D233E03D-F66F-40B3-94D9-502E0C9BA9CF}" cxnId="{6C4344DE-8A81-4E30-9950-97DD3029BCAF}" type="sibTrans">
      <dgm:prSet/>
      <dgm:spPr/>
      <dgm:t>
        <a:bodyPr/>
        <a:lstStyle/>
        <a:p>
          <a:endParaRPr lang="zh-CN" altLang="en-US"/>
        </a:p>
      </dgm:t>
    </dgm:pt>
    <dgm:pt modelId="{4FDCF6DC-6C9D-4225-A8CE-FB822D94A9CE}">
      <dgm:prSet phldrT="[文本]"/>
      <dgm:spPr/>
      <dgm:t>
        <a:bodyPr/>
        <a:lstStyle/>
        <a:p>
          <a:r>
            <a:rPr lang="zh-CN" altLang="en-US" dirty="0" smtClean="0"/>
            <a:t>当今世界唯一一部</a:t>
          </a:r>
          <a:r>
            <a:rPr lang="zh-CN" altLang="en-US" dirty="0" smtClean="0">
              <a:solidFill>
                <a:schemeClr val="accent3"/>
              </a:solidFill>
            </a:rPr>
            <a:t>专门以提高公民科学素质为目的</a:t>
          </a:r>
          <a:r>
            <a:rPr lang="zh-CN" altLang="en-US" dirty="0" smtClean="0"/>
            <a:t>的法律</a:t>
          </a:r>
          <a:endParaRPr lang="zh-CN" altLang="en-US" dirty="0"/>
        </a:p>
      </dgm:t>
    </dgm:pt>
    <dgm:pt modelId="{036ABC91-C37C-4B06-95C2-484EF43D4FA3}" cxnId="{0AF19525-1BBB-4F90-9F59-819307F3CAD4}" type="parTrans">
      <dgm:prSet/>
      <dgm:spPr/>
      <dgm:t>
        <a:bodyPr/>
        <a:lstStyle/>
        <a:p>
          <a:endParaRPr lang="zh-CN" altLang="en-US"/>
        </a:p>
      </dgm:t>
    </dgm:pt>
    <dgm:pt modelId="{4648727B-71DB-463C-B342-DA1895504A0A}" cxnId="{0AF19525-1BBB-4F90-9F59-819307F3CAD4}" type="sibTrans">
      <dgm:prSet/>
      <dgm:spPr/>
      <dgm:t>
        <a:bodyPr/>
        <a:lstStyle/>
        <a:p>
          <a:endParaRPr lang="zh-CN" altLang="en-US"/>
        </a:p>
      </dgm:t>
    </dgm:pt>
    <dgm:pt modelId="{9EFE6FAE-0194-46D5-83AE-B0DD8E6609C4}">
      <dgm:prSet phldrT="[文本]"/>
      <dgm:spPr/>
      <dgm:t>
        <a:bodyPr/>
        <a:lstStyle/>
        <a:p>
          <a:r>
            <a:rPr lang="zh-CN" altLang="en-US" b="0" i="0" u="none" dirty="0" smtClean="0"/>
            <a:t>首次以法律的形式对我国科普的</a:t>
          </a:r>
          <a:r>
            <a:rPr lang="zh-CN" altLang="en-US" b="0" i="0" u="none" dirty="0" smtClean="0">
              <a:solidFill>
                <a:schemeClr val="accent3"/>
              </a:solidFill>
            </a:rPr>
            <a:t>组织管理、社会责任、保障措施、法律责任</a:t>
          </a:r>
          <a:r>
            <a:rPr lang="zh-CN" altLang="en-US" b="0" i="0" u="none" dirty="0" smtClean="0"/>
            <a:t>等做出规定</a:t>
          </a:r>
          <a:endParaRPr lang="zh-CN" altLang="en-US" dirty="0"/>
        </a:p>
      </dgm:t>
    </dgm:pt>
    <dgm:pt modelId="{5F65C2B3-46CE-40F5-887B-9B892D954E0D}" cxnId="{F21EBC24-AB3C-4928-9BBE-26BB3C0B163B}" type="parTrans">
      <dgm:prSet/>
      <dgm:spPr/>
      <dgm:t>
        <a:bodyPr/>
        <a:lstStyle/>
        <a:p>
          <a:endParaRPr lang="zh-CN" altLang="en-US"/>
        </a:p>
      </dgm:t>
    </dgm:pt>
    <dgm:pt modelId="{A338FDB2-A79A-4AAC-B6E3-E01FA2A6AB91}" cxnId="{F21EBC24-AB3C-4928-9BBE-26BB3C0B163B}" type="sibTrans">
      <dgm:prSet/>
      <dgm:spPr/>
      <dgm:t>
        <a:bodyPr/>
        <a:lstStyle/>
        <a:p>
          <a:endParaRPr lang="zh-CN" altLang="en-US"/>
        </a:p>
      </dgm:t>
    </dgm:pt>
    <dgm:pt modelId="{FE34E836-1923-46CF-97A0-1CD9335CCC56}" type="pres">
      <dgm:prSet presAssocID="{3EE58CD5-680A-4326-B06F-0F03F1800585}" presName="linear" presStyleCnt="0">
        <dgm:presLayoutVars>
          <dgm:dir/>
          <dgm:animLvl val="lvl"/>
          <dgm:resizeHandles val="exact"/>
        </dgm:presLayoutVars>
      </dgm:prSet>
      <dgm:spPr/>
      <dgm:t>
        <a:bodyPr/>
        <a:lstStyle/>
        <a:p>
          <a:endParaRPr lang="zh-CN" altLang="en-US"/>
        </a:p>
      </dgm:t>
    </dgm:pt>
    <dgm:pt modelId="{2E840842-F7A3-4B3E-84C7-427C7504F8A9}" type="pres">
      <dgm:prSet presAssocID="{3C301BCE-9390-49E1-96E4-DEA15F651100}" presName="parentLin" presStyleCnt="0"/>
      <dgm:spPr/>
    </dgm:pt>
    <dgm:pt modelId="{63DB7AA4-21C5-428F-BAA9-16B6EABA6375}" type="pres">
      <dgm:prSet presAssocID="{3C301BCE-9390-49E1-96E4-DEA15F651100}" presName="parentLeftMargin" presStyleCnt="0"/>
      <dgm:spPr/>
      <dgm:t>
        <a:bodyPr/>
        <a:lstStyle/>
        <a:p>
          <a:endParaRPr lang="zh-CN" altLang="en-US"/>
        </a:p>
      </dgm:t>
    </dgm:pt>
    <dgm:pt modelId="{3B56B863-0B49-47C1-9983-36B032E5D332}" type="pres">
      <dgm:prSet presAssocID="{3C301BCE-9390-49E1-96E4-DEA15F651100}" presName="parentText" presStyleLbl="node1" presStyleIdx="0" presStyleCnt="3">
        <dgm:presLayoutVars>
          <dgm:chMax val="0"/>
          <dgm:bulletEnabled val="1"/>
        </dgm:presLayoutVars>
      </dgm:prSet>
      <dgm:spPr/>
      <dgm:t>
        <a:bodyPr/>
        <a:lstStyle/>
        <a:p>
          <a:endParaRPr lang="zh-CN" altLang="en-US"/>
        </a:p>
      </dgm:t>
    </dgm:pt>
    <dgm:pt modelId="{7867F28E-8CE5-4211-A367-1B77D21FB3B6}" type="pres">
      <dgm:prSet presAssocID="{3C301BCE-9390-49E1-96E4-DEA15F651100}" presName="negativeSpace" presStyleCnt="0"/>
      <dgm:spPr/>
    </dgm:pt>
    <dgm:pt modelId="{ADE63271-E48D-4130-8539-5D066A08EF03}" type="pres">
      <dgm:prSet presAssocID="{3C301BCE-9390-49E1-96E4-DEA15F651100}" presName="childText" presStyleLbl="conFgAcc1" presStyleIdx="0" presStyleCnt="3">
        <dgm:presLayoutVars>
          <dgm:bulletEnabled val="1"/>
        </dgm:presLayoutVars>
      </dgm:prSet>
      <dgm:spPr/>
      <dgm:t>
        <a:bodyPr/>
        <a:lstStyle/>
        <a:p>
          <a:endParaRPr lang="zh-CN" altLang="en-US"/>
        </a:p>
      </dgm:t>
    </dgm:pt>
    <dgm:pt modelId="{39D5BF8B-5502-4B40-9974-4A78E843CDC5}" type="pres">
      <dgm:prSet presAssocID="{6BD27983-51C4-42E4-BA01-39F46F5007FA}" presName="spaceBetweenRectangles" presStyleCnt="0"/>
      <dgm:spPr/>
    </dgm:pt>
    <dgm:pt modelId="{913EB666-F9DF-4987-8575-EE1D8B94E41B}" type="pres">
      <dgm:prSet presAssocID="{A7E16188-1C49-412D-B8C3-FDC5430B1D5B}" presName="parentLin" presStyleCnt="0"/>
      <dgm:spPr/>
    </dgm:pt>
    <dgm:pt modelId="{88F7865D-91D5-4618-9AC8-B3954E34B185}" type="pres">
      <dgm:prSet presAssocID="{A7E16188-1C49-412D-B8C3-FDC5430B1D5B}" presName="parentLeftMargin" presStyleCnt="0"/>
      <dgm:spPr/>
      <dgm:t>
        <a:bodyPr/>
        <a:lstStyle/>
        <a:p>
          <a:endParaRPr lang="zh-CN" altLang="en-US"/>
        </a:p>
      </dgm:t>
    </dgm:pt>
    <dgm:pt modelId="{610F35E7-18DF-4DFD-95AF-797E998D368E}" type="pres">
      <dgm:prSet presAssocID="{A7E16188-1C49-412D-B8C3-FDC5430B1D5B}" presName="parentText" presStyleLbl="node1" presStyleIdx="1" presStyleCnt="3">
        <dgm:presLayoutVars>
          <dgm:chMax val="0"/>
          <dgm:bulletEnabled val="1"/>
        </dgm:presLayoutVars>
      </dgm:prSet>
      <dgm:spPr/>
      <dgm:t>
        <a:bodyPr/>
        <a:lstStyle/>
        <a:p>
          <a:endParaRPr lang="zh-CN" altLang="en-US"/>
        </a:p>
      </dgm:t>
    </dgm:pt>
    <dgm:pt modelId="{229B3F14-577E-4527-8430-3562BFF4AC15}" type="pres">
      <dgm:prSet presAssocID="{A7E16188-1C49-412D-B8C3-FDC5430B1D5B}" presName="negativeSpace" presStyleCnt="0"/>
      <dgm:spPr/>
    </dgm:pt>
    <dgm:pt modelId="{6B240D01-07BE-4E9B-AA36-472439E9A0B3}" type="pres">
      <dgm:prSet presAssocID="{A7E16188-1C49-412D-B8C3-FDC5430B1D5B}" presName="childText" presStyleLbl="conFgAcc1" presStyleIdx="1" presStyleCnt="3">
        <dgm:presLayoutVars>
          <dgm:bulletEnabled val="1"/>
        </dgm:presLayoutVars>
      </dgm:prSet>
      <dgm:spPr/>
      <dgm:t>
        <a:bodyPr/>
        <a:lstStyle/>
        <a:p>
          <a:endParaRPr lang="zh-CN" altLang="en-US"/>
        </a:p>
      </dgm:t>
    </dgm:pt>
    <dgm:pt modelId="{D2FB382D-2109-4710-8772-6EFDB22B0047}" type="pres">
      <dgm:prSet presAssocID="{EDE25825-326A-49FB-8A46-8790C6A12E2E}" presName="spaceBetweenRectangles" presStyleCnt="0"/>
      <dgm:spPr/>
    </dgm:pt>
    <dgm:pt modelId="{72B5C743-532F-49C1-BB14-677BF1039D05}" type="pres">
      <dgm:prSet presAssocID="{3E851A36-BA0D-408E-817C-529C51CA88E0}" presName="parentLin" presStyleCnt="0"/>
      <dgm:spPr/>
    </dgm:pt>
    <dgm:pt modelId="{BEA54A58-EA1C-411E-9A53-72D9FA90BD0E}" type="pres">
      <dgm:prSet presAssocID="{3E851A36-BA0D-408E-817C-529C51CA88E0}" presName="parentLeftMargin" presStyleCnt="0"/>
      <dgm:spPr/>
      <dgm:t>
        <a:bodyPr/>
        <a:lstStyle/>
        <a:p>
          <a:endParaRPr lang="zh-CN" altLang="en-US"/>
        </a:p>
      </dgm:t>
    </dgm:pt>
    <dgm:pt modelId="{B1D1EBC0-095F-482C-9B5D-D4B03486042D}" type="pres">
      <dgm:prSet presAssocID="{3E851A36-BA0D-408E-817C-529C51CA88E0}" presName="parentText" presStyleLbl="node1" presStyleIdx="2" presStyleCnt="3">
        <dgm:presLayoutVars>
          <dgm:chMax val="0"/>
          <dgm:bulletEnabled val="1"/>
        </dgm:presLayoutVars>
      </dgm:prSet>
      <dgm:spPr/>
      <dgm:t>
        <a:bodyPr/>
        <a:lstStyle/>
        <a:p>
          <a:endParaRPr lang="zh-CN" altLang="en-US"/>
        </a:p>
      </dgm:t>
    </dgm:pt>
    <dgm:pt modelId="{5A515A9E-2CD5-41CE-8CEB-4BB7EFB0B23E}" type="pres">
      <dgm:prSet presAssocID="{3E851A36-BA0D-408E-817C-529C51CA88E0}" presName="negativeSpace" presStyleCnt="0"/>
      <dgm:spPr/>
    </dgm:pt>
    <dgm:pt modelId="{C5F1E21A-24FC-4C0A-B81E-3CF0FA1C971C}" type="pres">
      <dgm:prSet presAssocID="{3E851A36-BA0D-408E-817C-529C51CA88E0}" presName="childText" presStyleLbl="conFgAcc1" presStyleIdx="2" presStyleCnt="3">
        <dgm:presLayoutVars>
          <dgm:bulletEnabled val="1"/>
        </dgm:presLayoutVars>
      </dgm:prSet>
      <dgm:spPr/>
      <dgm:t>
        <a:bodyPr/>
        <a:lstStyle/>
        <a:p>
          <a:endParaRPr lang="zh-CN" altLang="en-US"/>
        </a:p>
      </dgm:t>
    </dgm:pt>
  </dgm:ptLst>
  <dgm:cxnLst>
    <dgm:cxn modelId="{35BAFF33-4077-44F5-9D4C-BD47F326C1CE}" srcId="{3EE58CD5-680A-4326-B06F-0F03F1800585}" destId="{3C301BCE-9390-49E1-96E4-DEA15F651100}" srcOrd="0" destOrd="0" parTransId="{FF207A06-643D-4C60-840C-5567637B7B8B}" sibTransId="{6BD27983-51C4-42E4-BA01-39F46F5007FA}"/>
    <dgm:cxn modelId="{0AFF356F-DB3D-402B-8FD4-71A78E3F8B5E}" srcId="{3C301BCE-9390-49E1-96E4-DEA15F651100}" destId="{340BCCFD-B245-4991-B55F-C382027B1C63}" srcOrd="0" destOrd="0" parTransId="{895A3CEC-7AF9-4D20-A54F-BD26438212EC}" sibTransId="{2CE61ADA-F02D-483C-8916-DA92F0E7EBFB}"/>
    <dgm:cxn modelId="{5A291E17-BE3A-4021-9892-541470334226}" srcId="{3C301BCE-9390-49E1-96E4-DEA15F651100}" destId="{B23E8E41-E4FA-407D-AC6A-40FD774FD968}" srcOrd="1" destOrd="0" parTransId="{39D563FB-B471-4503-A7A4-543B2D06E73A}" sibTransId="{556D05F3-5474-4394-88DA-42D966D9DFAF}"/>
    <dgm:cxn modelId="{D0E8B5E9-D8A7-4163-8363-110343BF8B5D}" srcId="{3EE58CD5-680A-4326-B06F-0F03F1800585}" destId="{A7E16188-1C49-412D-B8C3-FDC5430B1D5B}" srcOrd="1" destOrd="0" parTransId="{E835B53A-3E2C-477E-BF12-A01BBC13A688}" sibTransId="{EDE25825-326A-49FB-8A46-8790C6A12E2E}"/>
    <dgm:cxn modelId="{DCD67A8B-B140-483D-86DF-5B2A5F168108}" srcId="{A7E16188-1C49-412D-B8C3-FDC5430B1D5B}" destId="{4A5B8870-5E17-4D4E-97BF-C3CB297CBA2B}" srcOrd="0" destOrd="1" parTransId="{67AF33F3-9CF9-400E-A239-0D70BA78BA53}" sibTransId="{15E08CC4-ADF5-469A-967D-C6E07F3D47FC}"/>
    <dgm:cxn modelId="{9C51F030-79F0-4B9A-BACE-9E790B96D7B9}" srcId="{A7E16188-1C49-412D-B8C3-FDC5430B1D5B}" destId="{79D8715E-4FB4-4CC4-A7AE-31C6DFF5578A}" srcOrd="1" destOrd="1" parTransId="{E1A119CC-CB71-48E8-A603-AE1B0FC9D83E}" sibTransId="{AD707F6C-F008-40C9-B4CC-6485DED63745}"/>
    <dgm:cxn modelId="{6C4344DE-8A81-4E30-9950-97DD3029BCAF}" srcId="{3EE58CD5-680A-4326-B06F-0F03F1800585}" destId="{3E851A36-BA0D-408E-817C-529C51CA88E0}" srcOrd="2" destOrd="0" parTransId="{28B93D8D-8DA7-4347-8C93-4237C54BFF96}" sibTransId="{D233E03D-F66F-40B3-94D9-502E0C9BA9CF}"/>
    <dgm:cxn modelId="{0AF19525-1BBB-4F90-9F59-819307F3CAD4}" srcId="{3E851A36-BA0D-408E-817C-529C51CA88E0}" destId="{4FDCF6DC-6C9D-4225-A8CE-FB822D94A9CE}" srcOrd="0" destOrd="2" parTransId="{036ABC91-C37C-4B06-95C2-484EF43D4FA3}" sibTransId="{4648727B-71DB-463C-B342-DA1895504A0A}"/>
    <dgm:cxn modelId="{F21EBC24-AB3C-4928-9BBE-26BB3C0B163B}" srcId="{3E851A36-BA0D-408E-817C-529C51CA88E0}" destId="{9EFE6FAE-0194-46D5-83AE-B0DD8E6609C4}" srcOrd="1" destOrd="2" parTransId="{5F65C2B3-46CE-40F5-887B-9B892D954E0D}" sibTransId="{A338FDB2-A79A-4AAC-B6E3-E01FA2A6AB91}"/>
    <dgm:cxn modelId="{33F982C9-028F-4011-B644-ED24B90A92DF}" type="presOf" srcId="{3EE58CD5-680A-4326-B06F-0F03F1800585}" destId="{FE34E836-1923-46CF-97A0-1CD9335CCC56}" srcOrd="0" destOrd="0" presId="urn:microsoft.com/office/officeart/2005/8/layout/list1#1"/>
    <dgm:cxn modelId="{F05DDC24-AACE-4E24-806C-DB5E7C9FD79B}" type="presParOf" srcId="{FE34E836-1923-46CF-97A0-1CD9335CCC56}" destId="{2E840842-F7A3-4B3E-84C7-427C7504F8A9}" srcOrd="0" destOrd="0" presId="urn:microsoft.com/office/officeart/2005/8/layout/list1#1"/>
    <dgm:cxn modelId="{0A8AA059-0C4F-4A4A-9EF6-165FACF96700}" type="presParOf" srcId="{2E840842-F7A3-4B3E-84C7-427C7504F8A9}" destId="{63DB7AA4-21C5-428F-BAA9-16B6EABA6375}" srcOrd="0" destOrd="0" presId="urn:microsoft.com/office/officeart/2005/8/layout/list1#1"/>
    <dgm:cxn modelId="{D420EE19-A3F8-45D4-8C17-71F99BD349A5}" type="presOf" srcId="{3C301BCE-9390-49E1-96E4-DEA15F651100}" destId="{63DB7AA4-21C5-428F-BAA9-16B6EABA6375}" srcOrd="0" destOrd="0" presId="urn:microsoft.com/office/officeart/2005/8/layout/list1#1"/>
    <dgm:cxn modelId="{773AF24F-87AB-4B12-9A4D-C104DB1BBF71}" type="presParOf" srcId="{2E840842-F7A3-4B3E-84C7-427C7504F8A9}" destId="{3B56B863-0B49-47C1-9983-36B032E5D332}" srcOrd="1" destOrd="0" presId="urn:microsoft.com/office/officeart/2005/8/layout/list1#1"/>
    <dgm:cxn modelId="{10A01F33-DD83-4B33-8704-F2743ACC87F0}" type="presOf" srcId="{3C301BCE-9390-49E1-96E4-DEA15F651100}" destId="{3B56B863-0B49-47C1-9983-36B032E5D332}" srcOrd="0" destOrd="0" presId="urn:microsoft.com/office/officeart/2005/8/layout/list1#1"/>
    <dgm:cxn modelId="{40992A8C-58E7-4A65-8531-8D55F1CE53CD}" type="presParOf" srcId="{FE34E836-1923-46CF-97A0-1CD9335CCC56}" destId="{7867F28E-8CE5-4211-A367-1B77D21FB3B6}" srcOrd="1" destOrd="0" presId="urn:microsoft.com/office/officeart/2005/8/layout/list1#1"/>
    <dgm:cxn modelId="{F0D0A4CF-27BB-43C6-B2AC-F668BEACBC39}" type="presParOf" srcId="{FE34E836-1923-46CF-97A0-1CD9335CCC56}" destId="{ADE63271-E48D-4130-8539-5D066A08EF03}" srcOrd="2" destOrd="0" presId="urn:microsoft.com/office/officeart/2005/8/layout/list1#1"/>
    <dgm:cxn modelId="{125348E3-CBEC-4EA4-9137-A31C73BC91BD}" type="presOf" srcId="{340BCCFD-B245-4991-B55F-C382027B1C63}" destId="{ADE63271-E48D-4130-8539-5D066A08EF03}" srcOrd="0" destOrd="0" presId="urn:microsoft.com/office/officeart/2005/8/layout/list1#1"/>
    <dgm:cxn modelId="{3C939D57-DE5E-4D06-A393-D6AE15AC4CD9}" type="presOf" srcId="{B23E8E41-E4FA-407D-AC6A-40FD774FD968}" destId="{ADE63271-E48D-4130-8539-5D066A08EF03}" srcOrd="0" destOrd="1" presId="urn:microsoft.com/office/officeart/2005/8/layout/list1#1"/>
    <dgm:cxn modelId="{97C59734-A3E3-4104-BE15-3FBE6413B634}" type="presParOf" srcId="{FE34E836-1923-46CF-97A0-1CD9335CCC56}" destId="{39D5BF8B-5502-4B40-9974-4A78E843CDC5}" srcOrd="3" destOrd="0" presId="urn:microsoft.com/office/officeart/2005/8/layout/list1#1"/>
    <dgm:cxn modelId="{A8002D6B-CE83-48F4-BB01-D685F6472CE2}" type="presParOf" srcId="{FE34E836-1923-46CF-97A0-1CD9335CCC56}" destId="{913EB666-F9DF-4987-8575-EE1D8B94E41B}" srcOrd="4" destOrd="0" presId="urn:microsoft.com/office/officeart/2005/8/layout/list1#1"/>
    <dgm:cxn modelId="{58EC7198-4277-4561-9715-61B7BA8C7FB7}" type="presParOf" srcId="{913EB666-F9DF-4987-8575-EE1D8B94E41B}" destId="{88F7865D-91D5-4618-9AC8-B3954E34B185}" srcOrd="0" destOrd="4" presId="urn:microsoft.com/office/officeart/2005/8/layout/list1#1"/>
    <dgm:cxn modelId="{2ED4A496-1A62-4CB6-8829-1D46D0CCD474}" type="presOf" srcId="{A7E16188-1C49-412D-B8C3-FDC5430B1D5B}" destId="{88F7865D-91D5-4618-9AC8-B3954E34B185}" srcOrd="0" destOrd="0" presId="urn:microsoft.com/office/officeart/2005/8/layout/list1#1"/>
    <dgm:cxn modelId="{6F7B7F08-9BD5-46C0-A3CF-50DB9BA10B9C}" type="presParOf" srcId="{913EB666-F9DF-4987-8575-EE1D8B94E41B}" destId="{610F35E7-18DF-4DFD-95AF-797E998D368E}" srcOrd="1" destOrd="4" presId="urn:microsoft.com/office/officeart/2005/8/layout/list1#1"/>
    <dgm:cxn modelId="{390F3062-2A79-4BFF-A985-9598F2A1AE3D}" type="presOf" srcId="{A7E16188-1C49-412D-B8C3-FDC5430B1D5B}" destId="{610F35E7-18DF-4DFD-95AF-797E998D368E}" srcOrd="0" destOrd="0" presId="urn:microsoft.com/office/officeart/2005/8/layout/list1#1"/>
    <dgm:cxn modelId="{8FF43878-8586-425C-A512-5DEA0A6C3EF4}" type="presParOf" srcId="{FE34E836-1923-46CF-97A0-1CD9335CCC56}" destId="{229B3F14-577E-4527-8430-3562BFF4AC15}" srcOrd="5" destOrd="0" presId="urn:microsoft.com/office/officeart/2005/8/layout/list1#1"/>
    <dgm:cxn modelId="{1A9F00D6-0262-4E77-968D-59DB20CB22E7}" type="presParOf" srcId="{FE34E836-1923-46CF-97A0-1CD9335CCC56}" destId="{6B240D01-07BE-4E9B-AA36-472439E9A0B3}" srcOrd="6" destOrd="0" presId="urn:microsoft.com/office/officeart/2005/8/layout/list1#1"/>
    <dgm:cxn modelId="{1DC62872-0F6E-4AD0-A0E5-D1B2549E434A}" type="presOf" srcId="{4A5B8870-5E17-4D4E-97BF-C3CB297CBA2B}" destId="{6B240D01-07BE-4E9B-AA36-472439E9A0B3}" srcOrd="0" destOrd="0" presId="urn:microsoft.com/office/officeart/2005/8/layout/list1#1"/>
    <dgm:cxn modelId="{FFF4D542-FB5E-410D-8BD8-3C2FD269FD69}" type="presOf" srcId="{79D8715E-4FB4-4CC4-A7AE-31C6DFF5578A}" destId="{6B240D01-07BE-4E9B-AA36-472439E9A0B3}" srcOrd="0" destOrd="1" presId="urn:microsoft.com/office/officeart/2005/8/layout/list1#1"/>
    <dgm:cxn modelId="{084A51C9-5DDC-4973-8E4B-7386AD51481F}" type="presParOf" srcId="{FE34E836-1923-46CF-97A0-1CD9335CCC56}" destId="{D2FB382D-2109-4710-8772-6EFDB22B0047}" srcOrd="7" destOrd="0" presId="urn:microsoft.com/office/officeart/2005/8/layout/list1#1"/>
    <dgm:cxn modelId="{22133019-0A09-4977-BA7D-8EDC0FD67E45}" type="presParOf" srcId="{FE34E836-1923-46CF-97A0-1CD9335CCC56}" destId="{72B5C743-532F-49C1-BB14-677BF1039D05}" srcOrd="8" destOrd="0" presId="urn:microsoft.com/office/officeart/2005/8/layout/list1#1"/>
    <dgm:cxn modelId="{19399C19-DB24-465F-9E7A-4E4274BA20C9}" type="presParOf" srcId="{72B5C743-532F-49C1-BB14-677BF1039D05}" destId="{BEA54A58-EA1C-411E-9A53-72D9FA90BD0E}" srcOrd="0" destOrd="8" presId="urn:microsoft.com/office/officeart/2005/8/layout/list1#1"/>
    <dgm:cxn modelId="{4613DDD6-59BD-4ED7-8BA6-7714B2C4B672}" type="presOf" srcId="{3E851A36-BA0D-408E-817C-529C51CA88E0}" destId="{BEA54A58-EA1C-411E-9A53-72D9FA90BD0E}" srcOrd="0" destOrd="0" presId="urn:microsoft.com/office/officeart/2005/8/layout/list1#1"/>
    <dgm:cxn modelId="{ACB64D89-AACA-4551-8568-4207FE9ED823}" type="presParOf" srcId="{72B5C743-532F-49C1-BB14-677BF1039D05}" destId="{B1D1EBC0-095F-482C-9B5D-D4B03486042D}" srcOrd="1" destOrd="8" presId="urn:microsoft.com/office/officeart/2005/8/layout/list1#1"/>
    <dgm:cxn modelId="{BF0A07AD-DE15-4B1C-A9FF-700D76B2C61A}" type="presOf" srcId="{3E851A36-BA0D-408E-817C-529C51CA88E0}" destId="{B1D1EBC0-095F-482C-9B5D-D4B03486042D}" srcOrd="0" destOrd="0" presId="urn:microsoft.com/office/officeart/2005/8/layout/list1#1"/>
    <dgm:cxn modelId="{6E89952A-670E-49BE-92BF-DBE805F38606}" type="presParOf" srcId="{FE34E836-1923-46CF-97A0-1CD9335CCC56}" destId="{5A515A9E-2CD5-41CE-8CEB-4BB7EFB0B23E}" srcOrd="9" destOrd="0" presId="urn:microsoft.com/office/officeart/2005/8/layout/list1#1"/>
    <dgm:cxn modelId="{186E069E-B827-425A-956C-40AD55804038}" type="presParOf" srcId="{FE34E836-1923-46CF-97A0-1CD9335CCC56}" destId="{C5F1E21A-24FC-4C0A-B81E-3CF0FA1C971C}" srcOrd="10" destOrd="0" presId="urn:microsoft.com/office/officeart/2005/8/layout/list1#1"/>
    <dgm:cxn modelId="{6E2253C2-C9DE-4DFF-ADED-DEA142329C25}" type="presOf" srcId="{4FDCF6DC-6C9D-4225-A8CE-FB822D94A9CE}" destId="{C5F1E21A-24FC-4C0A-B81E-3CF0FA1C971C}" srcOrd="0" destOrd="0" presId="urn:microsoft.com/office/officeart/2005/8/layout/list1#1"/>
    <dgm:cxn modelId="{F57FBC50-AB4B-4C50-AB10-6FBE3DC19460}" type="presOf" srcId="{9EFE6FAE-0194-46D5-83AE-B0DD8E6609C4}" destId="{C5F1E21A-24FC-4C0A-B81E-3CF0FA1C971C}" srcOrd="0" destOrd="1" presId="urn:microsoft.com/office/officeart/2005/8/layout/list1#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E63271-E48D-4130-8539-5D066A08EF03}">
      <dsp:nvSpPr>
        <dsp:cNvPr id="0" name=""/>
        <dsp:cNvSpPr/>
      </dsp:nvSpPr>
      <dsp:spPr>
        <a:xfrm>
          <a:off x="0" y="386809"/>
          <a:ext cx="10515600" cy="127575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816127" tIns="374904" rIns="816127" bIns="128016" numCol="1" spcCol="1270" anchor="t" anchorCtr="0">
          <a:noAutofit/>
        </a:bodyPr>
        <a:lstStyle/>
        <a:p>
          <a:pPr marL="171450" lvl="1" indent="-171450" algn="l" defTabSz="800100">
            <a:lnSpc>
              <a:spcPct val="90000"/>
            </a:lnSpc>
            <a:spcBef>
              <a:spcPct val="0"/>
            </a:spcBef>
            <a:spcAft>
              <a:spcPct val="15000"/>
            </a:spcAft>
            <a:buChar char="••"/>
          </a:pPr>
          <a:r>
            <a:rPr lang="zh-CN" altLang="en-US" sz="1800" kern="1200" dirty="0" smtClean="0"/>
            <a:t>第二十条明确提出“普及科学和技术知识”</a:t>
          </a:r>
          <a:endParaRPr lang="zh-CN" altLang="en-US" sz="1800" kern="1200" dirty="0"/>
        </a:p>
        <a:p>
          <a:pPr marL="171450" lvl="1" indent="-171450" algn="l" defTabSz="800100">
            <a:lnSpc>
              <a:spcPct val="90000"/>
            </a:lnSpc>
            <a:spcBef>
              <a:spcPct val="0"/>
            </a:spcBef>
            <a:spcAft>
              <a:spcPct val="15000"/>
            </a:spcAft>
            <a:buChar char="••"/>
          </a:pPr>
          <a:r>
            <a:rPr lang="zh-CN" altLang="en-US" sz="1800" kern="1200" dirty="0" smtClean="0"/>
            <a:t>是其他法律法规、政策措施制定的根本依据</a:t>
          </a:r>
          <a:endParaRPr lang="zh-CN" altLang="en-US" sz="1800" kern="1200" dirty="0"/>
        </a:p>
      </dsp:txBody>
      <dsp:txXfrm>
        <a:off x="0" y="386809"/>
        <a:ext cx="10515600" cy="1275750"/>
      </dsp:txXfrm>
    </dsp:sp>
    <dsp:sp modelId="{3B56B863-0B49-47C1-9983-36B032E5D332}">
      <dsp:nvSpPr>
        <dsp:cNvPr id="0" name=""/>
        <dsp:cNvSpPr/>
      </dsp:nvSpPr>
      <dsp:spPr>
        <a:xfrm>
          <a:off x="525780" y="121129"/>
          <a:ext cx="7360920" cy="53136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78225" tIns="0" rIns="278225" bIns="0" numCol="1" spcCol="1270" anchor="ctr" anchorCtr="0">
          <a:noAutofit/>
        </a:bodyPr>
        <a:lstStyle/>
        <a:p>
          <a:pPr lvl="0" algn="l" defTabSz="800100">
            <a:lnSpc>
              <a:spcPct val="90000"/>
            </a:lnSpc>
            <a:spcBef>
              <a:spcPct val="0"/>
            </a:spcBef>
            <a:spcAft>
              <a:spcPct val="35000"/>
            </a:spcAft>
          </a:pPr>
          <a:r>
            <a:rPr lang="en-US" altLang="zh-CN" sz="1800" kern="1200" dirty="0" smtClean="0"/>
            <a:t>1982</a:t>
          </a:r>
          <a:r>
            <a:rPr lang="zh-CN" altLang="en-US" sz="1800" kern="1200" dirty="0" smtClean="0"/>
            <a:t>年</a:t>
          </a:r>
          <a:r>
            <a:rPr lang="en-US" altLang="zh-CN" sz="1800" kern="1200" dirty="0" smtClean="0"/>
            <a:t>《</a:t>
          </a:r>
          <a:r>
            <a:rPr lang="zh-CN" altLang="en-US" sz="1800" kern="1200" dirty="0" smtClean="0"/>
            <a:t>中华人民共和国宪法</a:t>
          </a:r>
          <a:r>
            <a:rPr lang="en-US" altLang="zh-CN" sz="1800" kern="1200" dirty="0" smtClean="0"/>
            <a:t>》</a:t>
          </a:r>
          <a:endParaRPr lang="zh-CN" altLang="en-US" sz="1800" kern="1200" dirty="0"/>
        </a:p>
      </dsp:txBody>
      <dsp:txXfrm>
        <a:off x="551719" y="147068"/>
        <a:ext cx="7309042" cy="479482"/>
      </dsp:txXfrm>
    </dsp:sp>
    <dsp:sp modelId="{6B240D01-07BE-4E9B-AA36-472439E9A0B3}">
      <dsp:nvSpPr>
        <dsp:cNvPr id="0" name=""/>
        <dsp:cNvSpPr/>
      </dsp:nvSpPr>
      <dsp:spPr>
        <a:xfrm>
          <a:off x="0" y="2025439"/>
          <a:ext cx="10515600" cy="127575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816127" tIns="374904" rIns="816127" bIns="128016" numCol="1" spcCol="1270" anchor="t" anchorCtr="0">
          <a:noAutofit/>
        </a:bodyPr>
        <a:lstStyle/>
        <a:p>
          <a:pPr marL="171450" lvl="1" indent="-171450" algn="l" defTabSz="800100">
            <a:lnSpc>
              <a:spcPct val="90000"/>
            </a:lnSpc>
            <a:spcBef>
              <a:spcPct val="0"/>
            </a:spcBef>
            <a:spcAft>
              <a:spcPct val="15000"/>
            </a:spcAft>
            <a:buChar char="••"/>
          </a:pPr>
          <a:r>
            <a:rPr lang="zh-CN" altLang="en-US" sz="1800" b="0" i="0" u="none" kern="1200" smtClean="0"/>
            <a:t>第六条：国家普及科学技术知识，提高全体公民的科学文化水平。</a:t>
          </a:r>
          <a:endParaRPr lang="zh-CN" altLang="en-US" sz="1800" kern="1200" dirty="0"/>
        </a:p>
        <a:p>
          <a:pPr marL="171450" lvl="1" indent="-171450" algn="l" defTabSz="800100">
            <a:lnSpc>
              <a:spcPct val="90000"/>
            </a:lnSpc>
            <a:spcBef>
              <a:spcPct val="0"/>
            </a:spcBef>
            <a:spcAft>
              <a:spcPct val="15000"/>
            </a:spcAft>
            <a:buChar char="••"/>
          </a:pPr>
          <a:r>
            <a:rPr lang="zh-CN" altLang="en-US" sz="1800" b="0" i="0" u="none" kern="1200" dirty="0" smtClean="0"/>
            <a:t>明确了科普在科技进步中的重要地位。</a:t>
          </a:r>
          <a:endParaRPr lang="zh-CN" altLang="en-US" sz="1800" kern="1200" dirty="0"/>
        </a:p>
      </dsp:txBody>
      <dsp:txXfrm>
        <a:off x="0" y="2025439"/>
        <a:ext cx="10515600" cy="1275750"/>
      </dsp:txXfrm>
    </dsp:sp>
    <dsp:sp modelId="{610F35E7-18DF-4DFD-95AF-797E998D368E}">
      <dsp:nvSpPr>
        <dsp:cNvPr id="0" name=""/>
        <dsp:cNvSpPr/>
      </dsp:nvSpPr>
      <dsp:spPr>
        <a:xfrm>
          <a:off x="525780" y="1759759"/>
          <a:ext cx="7360920" cy="53136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78225" tIns="0" rIns="278225" bIns="0" numCol="1" spcCol="1270" anchor="ctr" anchorCtr="0">
          <a:noAutofit/>
        </a:bodyPr>
        <a:lstStyle/>
        <a:p>
          <a:pPr lvl="0" algn="l" defTabSz="800100">
            <a:lnSpc>
              <a:spcPct val="90000"/>
            </a:lnSpc>
            <a:spcBef>
              <a:spcPct val="0"/>
            </a:spcBef>
            <a:spcAft>
              <a:spcPct val="35000"/>
            </a:spcAft>
          </a:pPr>
          <a:r>
            <a:rPr lang="en-US" altLang="zh-CN" sz="1800" b="0" i="0" u="none" kern="1200" dirty="0" smtClean="0"/>
            <a:t>1993</a:t>
          </a:r>
          <a:r>
            <a:rPr lang="zh-CN" altLang="en-US" sz="1800" b="0" i="0" u="none" kern="1200" dirty="0" smtClean="0"/>
            <a:t>年</a:t>
          </a:r>
          <a:r>
            <a:rPr lang="en-US" altLang="zh-CN" sz="1800" b="0" i="0" u="none" kern="1200" dirty="0" smtClean="0"/>
            <a:t>《</a:t>
          </a:r>
          <a:r>
            <a:rPr lang="zh-CN" altLang="en-US" sz="1800" b="0" i="0" u="none" kern="1200" dirty="0" smtClean="0"/>
            <a:t>中华人民共和国科学技术进步法</a:t>
          </a:r>
          <a:r>
            <a:rPr lang="en-US" altLang="zh-CN" sz="1800" b="0" i="0" u="none" kern="1200" dirty="0" smtClean="0"/>
            <a:t>》</a:t>
          </a:r>
          <a:endParaRPr lang="zh-CN" altLang="en-US" sz="1800" kern="1200" dirty="0"/>
        </a:p>
      </dsp:txBody>
      <dsp:txXfrm>
        <a:off x="551719" y="1785698"/>
        <a:ext cx="7309042" cy="479482"/>
      </dsp:txXfrm>
    </dsp:sp>
    <dsp:sp modelId="{C5F1E21A-24FC-4C0A-B81E-3CF0FA1C971C}">
      <dsp:nvSpPr>
        <dsp:cNvPr id="0" name=""/>
        <dsp:cNvSpPr/>
      </dsp:nvSpPr>
      <dsp:spPr>
        <a:xfrm>
          <a:off x="0" y="3664070"/>
          <a:ext cx="10515600" cy="127575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816127" tIns="374904" rIns="816127" bIns="128016" numCol="1" spcCol="1270" anchor="t" anchorCtr="0">
          <a:noAutofit/>
        </a:bodyPr>
        <a:lstStyle/>
        <a:p>
          <a:pPr marL="171450" lvl="1" indent="-171450" algn="l" defTabSz="800100">
            <a:lnSpc>
              <a:spcPct val="90000"/>
            </a:lnSpc>
            <a:spcBef>
              <a:spcPct val="0"/>
            </a:spcBef>
            <a:spcAft>
              <a:spcPct val="15000"/>
            </a:spcAft>
            <a:buChar char="••"/>
          </a:pPr>
          <a:r>
            <a:rPr lang="zh-CN" altLang="en-US" sz="1800" kern="1200" dirty="0" smtClean="0"/>
            <a:t>当今世界唯一一部</a:t>
          </a:r>
          <a:r>
            <a:rPr lang="zh-CN" altLang="en-US" sz="1800" kern="1200" dirty="0" smtClean="0">
              <a:solidFill>
                <a:schemeClr val="accent3"/>
              </a:solidFill>
            </a:rPr>
            <a:t>专门以提高公民科学素质为目的</a:t>
          </a:r>
          <a:r>
            <a:rPr lang="zh-CN" altLang="en-US" sz="1800" kern="1200" dirty="0" smtClean="0"/>
            <a:t>的法律</a:t>
          </a:r>
          <a:endParaRPr lang="zh-CN" altLang="en-US" sz="1800" kern="1200" dirty="0"/>
        </a:p>
        <a:p>
          <a:pPr marL="171450" lvl="1" indent="-171450" algn="l" defTabSz="800100">
            <a:lnSpc>
              <a:spcPct val="90000"/>
            </a:lnSpc>
            <a:spcBef>
              <a:spcPct val="0"/>
            </a:spcBef>
            <a:spcAft>
              <a:spcPct val="15000"/>
            </a:spcAft>
            <a:buChar char="••"/>
          </a:pPr>
          <a:r>
            <a:rPr lang="zh-CN" altLang="en-US" sz="1800" b="0" i="0" u="none" kern="1200" dirty="0" smtClean="0"/>
            <a:t>首次以法律的形式对我国科普的</a:t>
          </a:r>
          <a:r>
            <a:rPr lang="zh-CN" altLang="en-US" sz="1800" b="0" i="0" u="none" kern="1200" dirty="0" smtClean="0">
              <a:solidFill>
                <a:schemeClr val="accent3"/>
              </a:solidFill>
            </a:rPr>
            <a:t>组织管理、社会责任、保障措施、法律责任</a:t>
          </a:r>
          <a:r>
            <a:rPr lang="zh-CN" altLang="en-US" sz="1800" b="0" i="0" u="none" kern="1200" dirty="0" smtClean="0"/>
            <a:t>等做出规定</a:t>
          </a:r>
          <a:endParaRPr lang="zh-CN" altLang="en-US" sz="1800" kern="1200" dirty="0"/>
        </a:p>
      </dsp:txBody>
      <dsp:txXfrm>
        <a:off x="0" y="3664070"/>
        <a:ext cx="10515600" cy="1275750"/>
      </dsp:txXfrm>
    </dsp:sp>
    <dsp:sp modelId="{B1D1EBC0-095F-482C-9B5D-D4B03486042D}">
      <dsp:nvSpPr>
        <dsp:cNvPr id="0" name=""/>
        <dsp:cNvSpPr/>
      </dsp:nvSpPr>
      <dsp:spPr>
        <a:xfrm>
          <a:off x="525780" y="3398390"/>
          <a:ext cx="7360920" cy="53136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78225" tIns="0" rIns="278225" bIns="0" numCol="1" spcCol="1270" anchor="ctr" anchorCtr="0">
          <a:noAutofit/>
        </a:bodyPr>
        <a:lstStyle/>
        <a:p>
          <a:pPr lvl="0" algn="l" defTabSz="800100">
            <a:lnSpc>
              <a:spcPct val="90000"/>
            </a:lnSpc>
            <a:spcBef>
              <a:spcPct val="0"/>
            </a:spcBef>
            <a:spcAft>
              <a:spcPct val="35000"/>
            </a:spcAft>
          </a:pPr>
          <a:r>
            <a:rPr lang="en-US" altLang="zh-CN" sz="1800" kern="1200" dirty="0" smtClean="0"/>
            <a:t>2002</a:t>
          </a:r>
          <a:r>
            <a:rPr lang="zh-CN" altLang="en-US" sz="1800" kern="1200" dirty="0" smtClean="0"/>
            <a:t>年</a:t>
          </a:r>
          <a:r>
            <a:rPr lang="en-US" altLang="zh-CN" sz="1800" kern="1200" dirty="0" smtClean="0"/>
            <a:t>《</a:t>
          </a:r>
          <a:r>
            <a:rPr lang="zh-CN" altLang="en-US" sz="1800" kern="1200" dirty="0" smtClean="0"/>
            <a:t>科学技术普及法</a:t>
          </a:r>
          <a:r>
            <a:rPr lang="en-US" altLang="zh-CN" sz="1800" kern="1200" dirty="0" smtClean="0"/>
            <a:t>》</a:t>
          </a:r>
          <a:endParaRPr lang="zh-CN" altLang="en-US" sz="1800" kern="1200" dirty="0"/>
        </a:p>
      </dsp:txBody>
      <dsp:txXfrm>
        <a:off x="551719" y="3424329"/>
        <a:ext cx="7309042" cy="479482"/>
      </dsp:txXfrm>
    </dsp:sp>
  </dsp:spTree>
</dsp:drawing>
</file>

<file path=ppt/diagrams/layout1.xml><?xml version="1.0" encoding="utf-8"?>
<dgm:layoutDef xmlns:dgm="http://schemas.openxmlformats.org/drawingml/2006/diagram" xmlns:a="http://schemas.openxmlformats.org/drawingml/2006/main" uniqueId="urn:microsoft.com/office/officeart/2005/8/layout/list1#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rSet qsTypeId="urn:microsoft.com/office/officeart/2005/8/quickstyle/simple5"/>
        </dgm:pt>
        <dgm:pt modelId="1"/>
        <dgm:pt modelId="2"/>
      </dgm:ptLst>
      <dgm:cxnLst>
        <dgm:cxn modelId="4" srcId="0" destId="1" srcOrd="0" destOrd="0"/>
        <dgm:cxn modelId="5" srcId="0" destId="2" srcOrd="1" destOrd="0"/>
      </dgm:cxnLst>
      <dgm:bg/>
      <dgm:whole/>
    </dgm:dataModel>
  </dgm:styleData>
  <dgm:clrData>
    <dgm:dataModel>
      <dgm:ptLst>
        <dgm:pt modelId="0" type="doc">
          <dgm:prSet csTypeId="urn:microsoft.com/office/officeart/2005/8/colors/accent6_5"/>
        </dgm:pt>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nodeHorzAlign" val="l"/>
          <dgm:param type="horzAlign" val="l"/>
        </dgm:alg>
      </dgm:if>
      <dgm:else name="Name2">
        <dgm:alg type="lin">
          <dgm:param type="linDir" val="fromT"/>
          <dgm:param type="vertAlign" val="mid"/>
          <dgm:param type="nodeHorzAlign" val="r"/>
          <dgm:param typ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nodeHorzAlign" val="l"/>
              <dgm:param type="horzAlign" val="l"/>
            </dgm:alg>
          </dgm:if>
          <dgm:else name="Name6">
            <dgm:alg type="lin">
              <dgm:param type="linDir" val="fromR"/>
              <dgm:param type="nodeHorzAlign" val="r"/>
              <dgm:param typ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1">
  <dgm:title val=""/>
  <dgm:desc val=""/>
  <dgm:catLst>
    <dgm:cat type="3D" pri="11100"/>
  </dgm:catLst>
  <dgm:scene3d>
    <a:camera prst="orthographicFront"/>
    <a:lightRig rig="threePt" dir="t"/>
  </dgm:scene3d>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Def>
</file>

<file path=ppt/media/>
</file>

<file path=ppt/media/image1.png>
</file>

<file path=ppt/media/image10.png>
</file>

<file path=ppt/media/image11.png>
</file>

<file path=ppt/media/image12.png>
</file>

<file path=ppt/media/image13.jpeg>
</file>

<file path=ppt/media/image14.jpeg>
</file>

<file path=ppt/media/image15.jpeg>
</file>

<file path=ppt/media/image16.png>
</file>

<file path=ppt/media/image17.jpeg>
</file>

<file path=ppt/media/image18.jpeg>
</file>

<file path=ppt/media/image19.jpeg>
</file>

<file path=ppt/media/image2.jpeg>
</file>

<file path=ppt/media/image20.png>
</file>

<file path=ppt/media/image21.png>
</file>

<file path=ppt/media/image22.jpeg>
</file>

<file path=ppt/media/image23.png>
</file>

<file path=ppt/media/image24.png>
</file>

<file path=ppt/media/image3.png>
</file>

<file path=ppt/media/image4.wdp>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5BCEC9-DDE4-4B30-87D6-0017517D5E27}"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D4487E-253C-4F2A-AD3B-D7DF4058A67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819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p>
        </p:txBody>
      </p:sp>
      <p:sp>
        <p:nvSpPr>
          <p:cNvPr id="819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Arial" panose="020B0604020202020204" pitchFamily="34" charset="0"/>
                <a:ea typeface="华文中宋" panose="02010600040101010101" charset="-122"/>
              </a:defRPr>
            </a:lvl1pPr>
            <a:lvl2pPr marL="742950" indent="-285750">
              <a:defRPr sz="2000" b="1">
                <a:solidFill>
                  <a:schemeClr val="tx1"/>
                </a:solidFill>
                <a:latin typeface="Arial" panose="020B0604020202020204" pitchFamily="34" charset="0"/>
                <a:ea typeface="华文中宋" panose="02010600040101010101" charset="-122"/>
              </a:defRPr>
            </a:lvl2pPr>
            <a:lvl3pPr marL="1143000" indent="-228600">
              <a:defRPr sz="2000" b="1">
                <a:solidFill>
                  <a:schemeClr val="tx1"/>
                </a:solidFill>
                <a:latin typeface="Arial" panose="020B0604020202020204" pitchFamily="34" charset="0"/>
                <a:ea typeface="华文中宋" panose="02010600040101010101" charset="-122"/>
              </a:defRPr>
            </a:lvl3pPr>
            <a:lvl4pPr marL="1600200" indent="-228600">
              <a:defRPr sz="2000" b="1">
                <a:solidFill>
                  <a:schemeClr val="tx1"/>
                </a:solidFill>
                <a:latin typeface="Arial" panose="020B0604020202020204" pitchFamily="34" charset="0"/>
                <a:ea typeface="华文中宋" panose="02010600040101010101" charset="-122"/>
              </a:defRPr>
            </a:lvl4pPr>
            <a:lvl5pPr marL="2057400" indent="-228600">
              <a:defRPr sz="2000" b="1">
                <a:solidFill>
                  <a:schemeClr val="tx1"/>
                </a:solidFill>
                <a:latin typeface="Arial" panose="020B0604020202020204" pitchFamily="34" charset="0"/>
                <a:ea typeface="华文中宋" panose="02010600040101010101" charset="-122"/>
              </a:defRPr>
            </a:lvl5pPr>
            <a:lvl6pPr marL="2514600" indent="-228600" eaLnBrk="0" fontAlgn="base" hangingPunct="0">
              <a:spcBef>
                <a:spcPct val="0"/>
              </a:spcBef>
              <a:spcAft>
                <a:spcPct val="0"/>
              </a:spcAft>
              <a:defRPr sz="2000" b="1">
                <a:solidFill>
                  <a:schemeClr val="tx1"/>
                </a:solidFill>
                <a:latin typeface="Arial" panose="020B0604020202020204" pitchFamily="34" charset="0"/>
                <a:ea typeface="华文中宋" panose="02010600040101010101" charset="-122"/>
              </a:defRPr>
            </a:lvl6pPr>
            <a:lvl7pPr marL="2971800" indent="-228600" eaLnBrk="0" fontAlgn="base" hangingPunct="0">
              <a:spcBef>
                <a:spcPct val="0"/>
              </a:spcBef>
              <a:spcAft>
                <a:spcPct val="0"/>
              </a:spcAft>
              <a:defRPr sz="2000" b="1">
                <a:solidFill>
                  <a:schemeClr val="tx1"/>
                </a:solidFill>
                <a:latin typeface="Arial" panose="020B0604020202020204" pitchFamily="34" charset="0"/>
                <a:ea typeface="华文中宋" panose="02010600040101010101" charset="-122"/>
              </a:defRPr>
            </a:lvl7pPr>
            <a:lvl8pPr marL="3429000" indent="-228600" eaLnBrk="0" fontAlgn="base" hangingPunct="0">
              <a:spcBef>
                <a:spcPct val="0"/>
              </a:spcBef>
              <a:spcAft>
                <a:spcPct val="0"/>
              </a:spcAft>
              <a:defRPr sz="2000" b="1">
                <a:solidFill>
                  <a:schemeClr val="tx1"/>
                </a:solidFill>
                <a:latin typeface="Arial" panose="020B0604020202020204" pitchFamily="34" charset="0"/>
                <a:ea typeface="华文中宋" panose="02010600040101010101" charset="-122"/>
              </a:defRPr>
            </a:lvl8pPr>
            <a:lvl9pPr marL="3886200" indent="-228600" eaLnBrk="0" fontAlgn="base" hangingPunct="0">
              <a:spcBef>
                <a:spcPct val="0"/>
              </a:spcBef>
              <a:spcAft>
                <a:spcPct val="0"/>
              </a:spcAft>
              <a:defRPr sz="2000" b="1">
                <a:solidFill>
                  <a:schemeClr val="tx1"/>
                </a:solidFill>
                <a:latin typeface="Arial" panose="020B0604020202020204" pitchFamily="34" charset="0"/>
                <a:ea typeface="华文中宋" panose="02010600040101010101"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9F000F6D-74D8-0C46-B428-4DE0EB034880}" type="slidenum">
              <a:rPr kumimoji="0" lang="zh-CN" altLang="en-US" sz="1200" b="0" i="0" u="none" strike="noStrike" kern="1200" cap="none" spc="0" normalizeH="0" baseline="0" noProof="0">
                <a:ln>
                  <a:noFill/>
                </a:ln>
                <a:solidFill>
                  <a:prstClr val="black"/>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prstClr val="black"/>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        </a:t>
            </a:r>
            <a:r>
              <a:rPr lang="zh-CN" altLang="en-US"/>
              <a:t>调查显示，2020年我国公民具备科学素质的比例达到10.56%，比2015年的6.2%提高了4.36个百分点，比《科学素质纲要》颁布前2005年的1.6%提高了8.96个百分点，圆满完成了“十三五”规划提出的2020年“公民具备科学素质的比例超过10%”的目标任务。</a:t>
            </a:r>
            <a:endParaRPr lang="zh-CN" altLang="en-US"/>
          </a:p>
          <a:p>
            <a:r>
              <a:rPr lang="zh-CN" altLang="en-US"/>
              <a:t>        其中，31个省区市和新疆生产建设兵团的公民科学素质水平全部达到或超过“十三五”预期发展目标。其中，上海和北京的公民科学素质水平均超过24%，处于我国公民科学素质发展领先地位；天津、江苏、浙江、广东、福建、山东、湖北和安徽八个省市的公民科学素质水平超过10.56%的全国总体水平；辽宁、重庆、河南、湖南、陕西和河北六个省市的公民科学素质水平均超过10%。</a:t>
            </a:r>
            <a:endParaRPr lang="zh-CN" altLang="en-US"/>
          </a:p>
          <a:p>
            <a:r>
              <a:rPr lang="zh-CN" altLang="en-US"/>
              <a:t>        调查显示，不同分类人群科学素质水平，如城镇居民和农村居民具备科学素质的比例分别达到了13.75%和6.45%，均有大幅提升。但是在公民科学素质水平整体提升的同时，发展不平衡的问题依然存在，需进一步加强对科学素质薄弱群体的教育、传播和普及工作力度。</a:t>
            </a:r>
            <a:endParaRPr lang="zh-CN" altLang="en-US"/>
          </a:p>
          <a:p>
            <a:r>
              <a:rPr lang="zh-CN" altLang="en-US"/>
              <a:t>          据悉，我国公民科学素质调查采用国际通行标准。公民对科学的理解是公民科学素质调查的核心指标，包括“知识”和“能力”两个方面。知识方面涵盖内容性知识、程序性知识和认知性知识三个维度；能力方面包括日常生活、参与科学和科学决策三个维度。</a:t>
            </a:r>
            <a:endParaRPr lang="zh-CN" altLang="en-US"/>
          </a:p>
          <a:p>
            <a:r>
              <a:rPr lang="zh-CN" altLang="en-US"/>
              <a:t>          下一步，中国科协将推动制订并实施《全民科学素质行动规划纲要（2021-2035年）》，大力弘扬科学精神，深化科普供给侧改革，营造崇尚创新的社会氛围，以此提高全民科学素质，为全面建设社会主义现代化强国奠定坚实基础。</a:t>
            </a:r>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sym typeface="+mn-ea"/>
              </a:rPr>
              <a:t>1）重视内容生产与素材整合，建立新媒体科普领域的“中央厨房”。对科技知识的趣味化改写需要对专业知识、新媒体语言、新媒体渲染效果、新媒体表述模式等有着层次均衡、水准较高的掌握；这一过程不仅涉及运营者自身科学素养、媒介素养和科学传播素养间的平衡、协调，更要求其熟悉“社会化传播”的业务运作模式、掌握面向传播起始点而又擅于推测传播终端运作逻辑的能力。因此需要打造采写编评播一体的全媒体科普内容生产中央厨房。</a:t>
            </a:r>
            <a:endParaRPr lang="zh-CN" altLang="en-US"/>
          </a:p>
          <a:p>
            <a:r>
              <a:rPr lang="zh-CN" altLang="en-US">
                <a:sym typeface="+mn-ea"/>
              </a:rPr>
              <a:t>        （2）将个体传播置于热点传播的整合结构之中、以品牌价值为基础构建社会影响力。擅用时事热点、强化议程设置，利用热点吸引读者，并对其进行多维科学、背景的解读，并挖掘热点中可能的引爆点。有计划、有组织地注重自身IP运营和打造，把握好有利于品牌记忆形成的事件、人员和生命周期。</a:t>
            </a:r>
            <a:endParaRPr lang="zh-CN" altLang="en-US"/>
          </a:p>
          <a:p>
            <a:r>
              <a:rPr lang="zh-CN" altLang="en-US">
                <a:sym typeface="+mn-ea"/>
              </a:rPr>
              <a:t>        （3）加入故事、亮点和策略性传播机制，强化“爆款”生产的“必然性”。“爆款”往往通过以下手法产生：在交代科普信息时讲故事、讲段子，即附带起承转合、对比、结果和行文细节；在讲述科技信息时加入足够多的亮点；注重关键时间节点、注重有影响力用户的推荐和分享、注重多个平台间的差异化内容投放。</a:t>
            </a:r>
            <a:endParaRPr lang="zh-CN" altLang="en-US"/>
          </a:p>
          <a:p>
            <a:r>
              <a:rPr lang="zh-CN" altLang="en-US">
                <a:sym typeface="+mn-ea"/>
              </a:rPr>
              <a:t>        （4）打造“社群型”微信公众平台、提升科普视听魅力，一定程度引入“公民科普”视角。通过举办线上线下讨论沙龙、增强作品互动感、提升科普作品视听魅力等方式增强受众的传播参与感和主体性。</a:t>
            </a:r>
            <a:endParaRPr lang="zh-CN" altLang="en-US"/>
          </a:p>
          <a:p>
            <a:r>
              <a:rPr lang="zh-CN" altLang="en-US">
                <a:sym typeface="+mn-ea"/>
              </a:rPr>
              <a:t>        （5）开发公众平台的多种使用体验、打造有影响力的综合科普传播平台。以上文提出的改进策略作为基础，运营方可进一步打造微信平台内外的多种使用体验、满足不同用户需求；既应在平台内部设立多个固定频道和不定期更新板块，也应长时间与其他媒体互动、往来，使以微信作为核心的科学传播矩阵影响力长效化。</a:t>
            </a:r>
            <a:endParaRPr lang="zh-CN" altLang="en-US"/>
          </a:p>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图片可以替换</a:t>
            </a:r>
            <a:endParaRPr lang="zh-CN" altLang="en-US" dirty="0"/>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5.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6.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7.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7.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8.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8.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9.xml"/></Relationships>
</file>

<file path=ppt/slideLayouts/_rels/slideLayout1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9.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0.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0.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1.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1.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4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2.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5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3.xml"/></Relationships>
</file>

<file path=ppt/slideLayouts/_rels/slideLayout1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3.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6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4.xml"/></Relationships>
</file>

<file path=ppt/slideLayouts/_rels/slideLayout1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4.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7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5.xml"/></Relationships>
</file>

<file path=ppt/slideLayouts/_rels/slideLayout1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5.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7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6.xml"/></Relationships>
</file>

<file path=ppt/slideLayouts/_rels/slideLayout17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6.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18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7.xml"/></Relationships>
</file>

<file path=ppt/slideLayouts/_rels/slideLayout18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7.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19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8.xml"/></Relationships>
</file>

<file path=ppt/slideLayouts/_rels/slideLayout19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8.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19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9.xml"/></Relationships>
</file>

<file path=ppt/slideLayouts/_rels/slideLayout19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9.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0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0.xml"/></Relationships>
</file>

<file path=ppt/slideLayouts/_rels/slideLayout20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0.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1.xml"/></Relationships>
</file>

<file path=ppt/slideLayouts/_rels/slideLayout2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1.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2.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4.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18.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2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2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24.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2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2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32.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3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3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3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38.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39.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4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4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4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4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4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45.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46.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4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4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4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5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52.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53.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5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5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5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5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5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59.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60.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6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6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6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6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6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66.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67.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6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6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7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7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7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73.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74.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7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7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7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7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7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80.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81.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8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8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8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8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8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87.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88.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8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9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9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9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9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94.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95.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9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9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19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9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20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201.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202.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20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20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20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0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0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208.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209.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21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21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2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1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1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215.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216.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21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21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21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22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2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222.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223.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22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r>
              <a:rPr lang="en-US" altLang="zh-CN" dirty="0" smtClean="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smtClean="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10" name="图片 9"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smtClean="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8" Type="http://schemas.openxmlformats.org/officeDocument/2006/relationships/theme" Target="../theme/theme10.xml"/><Relationship Id="rId7" Type="http://schemas.openxmlformats.org/officeDocument/2006/relationships/slideLayout" Target="../slideLayouts/slideLayout70.xml"/><Relationship Id="rId6" Type="http://schemas.openxmlformats.org/officeDocument/2006/relationships/slideLayout" Target="../slideLayouts/slideLayout69.xml"/><Relationship Id="rId5" Type="http://schemas.openxmlformats.org/officeDocument/2006/relationships/slideLayout" Target="../slideLayouts/slideLayout68.xml"/><Relationship Id="rId4" Type="http://schemas.openxmlformats.org/officeDocument/2006/relationships/slideLayout" Target="../slideLayouts/slideLayout67.xml"/><Relationship Id="rId3" Type="http://schemas.openxmlformats.org/officeDocument/2006/relationships/slideLayout" Target="../slideLayouts/slideLayout66.xml"/><Relationship Id="rId2" Type="http://schemas.openxmlformats.org/officeDocument/2006/relationships/slideLayout" Target="../slideLayouts/slideLayout65.xml"/><Relationship Id="rId1" Type="http://schemas.openxmlformats.org/officeDocument/2006/relationships/slideLayout" Target="../slideLayouts/slideLayout64.xml"/></Relationships>
</file>

<file path=ppt/slideMasters/_rels/slideMaster11.xml.rels><?xml version="1.0" encoding="UTF-8" standalone="yes"?>
<Relationships xmlns="http://schemas.openxmlformats.org/package/2006/relationships"><Relationship Id="rId8" Type="http://schemas.openxmlformats.org/officeDocument/2006/relationships/theme" Target="../theme/theme11.xml"/><Relationship Id="rId7" Type="http://schemas.openxmlformats.org/officeDocument/2006/relationships/slideLayout" Target="../slideLayouts/slideLayout77.xml"/><Relationship Id="rId6" Type="http://schemas.openxmlformats.org/officeDocument/2006/relationships/slideLayout" Target="../slideLayouts/slideLayout76.xml"/><Relationship Id="rId5" Type="http://schemas.openxmlformats.org/officeDocument/2006/relationships/slideLayout" Target="../slideLayouts/slideLayout75.xml"/><Relationship Id="rId4" Type="http://schemas.openxmlformats.org/officeDocument/2006/relationships/slideLayout" Target="../slideLayouts/slideLayout74.xml"/><Relationship Id="rId3" Type="http://schemas.openxmlformats.org/officeDocument/2006/relationships/slideLayout" Target="../slideLayouts/slideLayout73.xml"/><Relationship Id="rId2" Type="http://schemas.openxmlformats.org/officeDocument/2006/relationships/slideLayout" Target="../slideLayouts/slideLayout72.xml"/><Relationship Id="rId1" Type="http://schemas.openxmlformats.org/officeDocument/2006/relationships/slideLayout" Target="../slideLayouts/slideLayout71.xml"/></Relationships>
</file>

<file path=ppt/slideMasters/_rels/slideMaster12.xml.rels><?xml version="1.0" encoding="UTF-8" standalone="yes"?>
<Relationships xmlns="http://schemas.openxmlformats.org/package/2006/relationships"><Relationship Id="rId8" Type="http://schemas.openxmlformats.org/officeDocument/2006/relationships/theme" Target="../theme/theme12.xml"/><Relationship Id="rId7" Type="http://schemas.openxmlformats.org/officeDocument/2006/relationships/slideLayout" Target="../slideLayouts/slideLayout84.xml"/><Relationship Id="rId6" Type="http://schemas.openxmlformats.org/officeDocument/2006/relationships/slideLayout" Target="../slideLayouts/slideLayout83.xml"/><Relationship Id="rId5" Type="http://schemas.openxmlformats.org/officeDocument/2006/relationships/slideLayout" Target="../slideLayouts/slideLayout82.xml"/><Relationship Id="rId4" Type="http://schemas.openxmlformats.org/officeDocument/2006/relationships/slideLayout" Target="../slideLayouts/slideLayout81.xml"/><Relationship Id="rId3" Type="http://schemas.openxmlformats.org/officeDocument/2006/relationships/slideLayout" Target="../slideLayouts/slideLayout80.xml"/><Relationship Id="rId2" Type="http://schemas.openxmlformats.org/officeDocument/2006/relationships/slideLayout" Target="../slideLayouts/slideLayout79.xml"/><Relationship Id="rId1" Type="http://schemas.openxmlformats.org/officeDocument/2006/relationships/slideLayout" Target="../slideLayouts/slideLayout78.xml"/></Relationships>
</file>

<file path=ppt/slideMasters/_rels/slideMaster13.xml.rels><?xml version="1.0" encoding="UTF-8" standalone="yes"?>
<Relationships xmlns="http://schemas.openxmlformats.org/package/2006/relationships"><Relationship Id="rId8" Type="http://schemas.openxmlformats.org/officeDocument/2006/relationships/theme" Target="../theme/theme13.xml"/><Relationship Id="rId7" Type="http://schemas.openxmlformats.org/officeDocument/2006/relationships/slideLayout" Target="../slideLayouts/slideLayout91.xml"/><Relationship Id="rId6" Type="http://schemas.openxmlformats.org/officeDocument/2006/relationships/slideLayout" Target="../slideLayouts/slideLayout90.xml"/><Relationship Id="rId5" Type="http://schemas.openxmlformats.org/officeDocument/2006/relationships/slideLayout" Target="../slideLayouts/slideLayout89.xml"/><Relationship Id="rId4" Type="http://schemas.openxmlformats.org/officeDocument/2006/relationships/slideLayout" Target="../slideLayouts/slideLayout88.xml"/><Relationship Id="rId3" Type="http://schemas.openxmlformats.org/officeDocument/2006/relationships/slideLayout" Target="../slideLayouts/slideLayout87.xml"/><Relationship Id="rId2" Type="http://schemas.openxmlformats.org/officeDocument/2006/relationships/slideLayout" Target="../slideLayouts/slideLayout86.xml"/><Relationship Id="rId1" Type="http://schemas.openxmlformats.org/officeDocument/2006/relationships/slideLayout" Target="../slideLayouts/slideLayout85.xml"/></Relationships>
</file>

<file path=ppt/slideMasters/_rels/slideMaster14.xml.rels><?xml version="1.0" encoding="UTF-8" standalone="yes"?>
<Relationships xmlns="http://schemas.openxmlformats.org/package/2006/relationships"><Relationship Id="rId8" Type="http://schemas.openxmlformats.org/officeDocument/2006/relationships/theme" Target="../theme/theme14.xml"/><Relationship Id="rId7" Type="http://schemas.openxmlformats.org/officeDocument/2006/relationships/slideLayout" Target="../slideLayouts/slideLayout98.xml"/><Relationship Id="rId6" Type="http://schemas.openxmlformats.org/officeDocument/2006/relationships/slideLayout" Target="../slideLayouts/slideLayout97.xml"/><Relationship Id="rId5" Type="http://schemas.openxmlformats.org/officeDocument/2006/relationships/slideLayout" Target="../slideLayouts/slideLayout96.xml"/><Relationship Id="rId4" Type="http://schemas.openxmlformats.org/officeDocument/2006/relationships/slideLayout" Target="../slideLayouts/slideLayout95.xml"/><Relationship Id="rId3" Type="http://schemas.openxmlformats.org/officeDocument/2006/relationships/slideLayout" Target="../slideLayouts/slideLayout94.xml"/><Relationship Id="rId2" Type="http://schemas.openxmlformats.org/officeDocument/2006/relationships/slideLayout" Target="../slideLayouts/slideLayout93.xml"/><Relationship Id="rId1" Type="http://schemas.openxmlformats.org/officeDocument/2006/relationships/slideLayout" Target="../slideLayouts/slideLayout92.xml"/></Relationships>
</file>

<file path=ppt/slideMasters/_rels/slideMaster15.xml.rels><?xml version="1.0" encoding="UTF-8" standalone="yes"?>
<Relationships xmlns="http://schemas.openxmlformats.org/package/2006/relationships"><Relationship Id="rId8" Type="http://schemas.openxmlformats.org/officeDocument/2006/relationships/theme" Target="../theme/theme15.xml"/><Relationship Id="rId7" Type="http://schemas.openxmlformats.org/officeDocument/2006/relationships/slideLayout" Target="../slideLayouts/slideLayout105.xml"/><Relationship Id="rId6" Type="http://schemas.openxmlformats.org/officeDocument/2006/relationships/slideLayout" Target="../slideLayouts/slideLayout104.xml"/><Relationship Id="rId5" Type="http://schemas.openxmlformats.org/officeDocument/2006/relationships/slideLayout" Target="../slideLayouts/slideLayout103.xml"/><Relationship Id="rId4" Type="http://schemas.openxmlformats.org/officeDocument/2006/relationships/slideLayout" Target="../slideLayouts/slideLayout102.xml"/><Relationship Id="rId3" Type="http://schemas.openxmlformats.org/officeDocument/2006/relationships/slideLayout" Target="../slideLayouts/slideLayout101.xml"/><Relationship Id="rId2" Type="http://schemas.openxmlformats.org/officeDocument/2006/relationships/slideLayout" Target="../slideLayouts/slideLayout100.xml"/><Relationship Id="rId1" Type="http://schemas.openxmlformats.org/officeDocument/2006/relationships/slideLayout" Target="../slideLayouts/slideLayout99.xml"/></Relationships>
</file>

<file path=ppt/slideMasters/_rels/slideMaster16.xml.rels><?xml version="1.0" encoding="UTF-8" standalone="yes"?>
<Relationships xmlns="http://schemas.openxmlformats.org/package/2006/relationships"><Relationship Id="rId8" Type="http://schemas.openxmlformats.org/officeDocument/2006/relationships/theme" Target="../theme/theme16.xml"/><Relationship Id="rId7" Type="http://schemas.openxmlformats.org/officeDocument/2006/relationships/slideLayout" Target="../slideLayouts/slideLayout112.xml"/><Relationship Id="rId6" Type="http://schemas.openxmlformats.org/officeDocument/2006/relationships/slideLayout" Target="../slideLayouts/slideLayout111.xml"/><Relationship Id="rId5" Type="http://schemas.openxmlformats.org/officeDocument/2006/relationships/slideLayout" Target="../slideLayouts/slideLayout110.xml"/><Relationship Id="rId4" Type="http://schemas.openxmlformats.org/officeDocument/2006/relationships/slideLayout" Target="../slideLayouts/slideLayout109.xml"/><Relationship Id="rId3" Type="http://schemas.openxmlformats.org/officeDocument/2006/relationships/slideLayout" Target="../slideLayouts/slideLayout108.xml"/><Relationship Id="rId2" Type="http://schemas.openxmlformats.org/officeDocument/2006/relationships/slideLayout" Target="../slideLayouts/slideLayout107.xml"/><Relationship Id="rId1" Type="http://schemas.openxmlformats.org/officeDocument/2006/relationships/slideLayout" Target="../slideLayouts/slideLayout106.xml"/></Relationships>
</file>

<file path=ppt/slideMasters/_rels/slideMaster17.xml.rels><?xml version="1.0" encoding="UTF-8" standalone="yes"?>
<Relationships xmlns="http://schemas.openxmlformats.org/package/2006/relationships"><Relationship Id="rId8" Type="http://schemas.openxmlformats.org/officeDocument/2006/relationships/theme" Target="../theme/theme17.xml"/><Relationship Id="rId7" Type="http://schemas.openxmlformats.org/officeDocument/2006/relationships/slideLayout" Target="../slideLayouts/slideLayout119.xml"/><Relationship Id="rId6" Type="http://schemas.openxmlformats.org/officeDocument/2006/relationships/slideLayout" Target="../slideLayouts/slideLayout118.xml"/><Relationship Id="rId5" Type="http://schemas.openxmlformats.org/officeDocument/2006/relationships/slideLayout" Target="../slideLayouts/slideLayout117.xml"/><Relationship Id="rId4" Type="http://schemas.openxmlformats.org/officeDocument/2006/relationships/slideLayout" Target="../slideLayouts/slideLayout116.xml"/><Relationship Id="rId3" Type="http://schemas.openxmlformats.org/officeDocument/2006/relationships/slideLayout" Target="../slideLayouts/slideLayout115.xml"/><Relationship Id="rId2" Type="http://schemas.openxmlformats.org/officeDocument/2006/relationships/slideLayout" Target="../slideLayouts/slideLayout114.xml"/><Relationship Id="rId1" Type="http://schemas.openxmlformats.org/officeDocument/2006/relationships/slideLayout" Target="../slideLayouts/slideLayout113.xml"/></Relationships>
</file>

<file path=ppt/slideMasters/_rels/slideMaster18.xml.rels><?xml version="1.0" encoding="UTF-8" standalone="yes"?>
<Relationships xmlns="http://schemas.openxmlformats.org/package/2006/relationships"><Relationship Id="rId8" Type="http://schemas.openxmlformats.org/officeDocument/2006/relationships/theme" Target="../theme/theme18.xml"/><Relationship Id="rId7" Type="http://schemas.openxmlformats.org/officeDocument/2006/relationships/slideLayout" Target="../slideLayouts/slideLayout126.xml"/><Relationship Id="rId6" Type="http://schemas.openxmlformats.org/officeDocument/2006/relationships/slideLayout" Target="../slideLayouts/slideLayout125.xml"/><Relationship Id="rId5" Type="http://schemas.openxmlformats.org/officeDocument/2006/relationships/slideLayout" Target="../slideLayouts/slideLayout124.xml"/><Relationship Id="rId4" Type="http://schemas.openxmlformats.org/officeDocument/2006/relationships/slideLayout" Target="../slideLayouts/slideLayout123.xml"/><Relationship Id="rId3" Type="http://schemas.openxmlformats.org/officeDocument/2006/relationships/slideLayout" Target="../slideLayouts/slideLayout122.xml"/><Relationship Id="rId2" Type="http://schemas.openxmlformats.org/officeDocument/2006/relationships/slideLayout" Target="../slideLayouts/slideLayout121.xml"/><Relationship Id="rId1" Type="http://schemas.openxmlformats.org/officeDocument/2006/relationships/slideLayout" Target="../slideLayouts/slideLayout120.xml"/></Relationships>
</file>

<file path=ppt/slideMasters/_rels/slideMaster19.xml.rels><?xml version="1.0" encoding="UTF-8" standalone="yes"?>
<Relationships xmlns="http://schemas.openxmlformats.org/package/2006/relationships"><Relationship Id="rId8" Type="http://schemas.openxmlformats.org/officeDocument/2006/relationships/theme" Target="../theme/theme19.xml"/><Relationship Id="rId7" Type="http://schemas.openxmlformats.org/officeDocument/2006/relationships/slideLayout" Target="../slideLayouts/slideLayout133.xml"/><Relationship Id="rId6" Type="http://schemas.openxmlformats.org/officeDocument/2006/relationships/slideLayout" Target="../slideLayouts/slideLayout132.xml"/><Relationship Id="rId5" Type="http://schemas.openxmlformats.org/officeDocument/2006/relationships/slideLayout" Target="../slideLayouts/slideLayout131.xml"/><Relationship Id="rId4" Type="http://schemas.openxmlformats.org/officeDocument/2006/relationships/slideLayout" Target="../slideLayouts/slideLayout130.xml"/><Relationship Id="rId3" Type="http://schemas.openxmlformats.org/officeDocument/2006/relationships/slideLayout" Target="../slideLayouts/slideLayout129.xml"/><Relationship Id="rId2" Type="http://schemas.openxmlformats.org/officeDocument/2006/relationships/slideLayout" Target="../slideLayouts/slideLayout128.xml"/><Relationship Id="rId1" Type="http://schemas.openxmlformats.org/officeDocument/2006/relationships/slideLayout" Target="../slideLayouts/slideLayout127.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7" Type="http://schemas.openxmlformats.org/officeDocument/2006/relationships/slideLayout" Target="../slideLayouts/slideLayout14.xml"/><Relationship Id="rId6" Type="http://schemas.openxmlformats.org/officeDocument/2006/relationships/slideLayout" Target="../slideLayouts/slideLayout13.xml"/><Relationship Id="rId5" Type="http://schemas.openxmlformats.org/officeDocument/2006/relationships/slideLayout" Target="../slideLayouts/slideLayout12.xml"/><Relationship Id="rId4" Type="http://schemas.openxmlformats.org/officeDocument/2006/relationships/slideLayout" Target="../slideLayouts/slideLayout11.xml"/><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20.xml.rels><?xml version="1.0" encoding="UTF-8" standalone="yes"?>
<Relationships xmlns="http://schemas.openxmlformats.org/package/2006/relationships"><Relationship Id="rId8" Type="http://schemas.openxmlformats.org/officeDocument/2006/relationships/theme" Target="../theme/theme20.xml"/><Relationship Id="rId7" Type="http://schemas.openxmlformats.org/officeDocument/2006/relationships/slideLayout" Target="../slideLayouts/slideLayout140.xml"/><Relationship Id="rId6" Type="http://schemas.openxmlformats.org/officeDocument/2006/relationships/slideLayout" Target="../slideLayouts/slideLayout139.xml"/><Relationship Id="rId5" Type="http://schemas.openxmlformats.org/officeDocument/2006/relationships/slideLayout" Target="../slideLayouts/slideLayout138.xml"/><Relationship Id="rId4" Type="http://schemas.openxmlformats.org/officeDocument/2006/relationships/slideLayout" Target="../slideLayouts/slideLayout137.xml"/><Relationship Id="rId3" Type="http://schemas.openxmlformats.org/officeDocument/2006/relationships/slideLayout" Target="../slideLayouts/slideLayout136.xml"/><Relationship Id="rId2" Type="http://schemas.openxmlformats.org/officeDocument/2006/relationships/slideLayout" Target="../slideLayouts/slideLayout135.xml"/><Relationship Id="rId1" Type="http://schemas.openxmlformats.org/officeDocument/2006/relationships/slideLayout" Target="../slideLayouts/slideLayout134.xml"/></Relationships>
</file>

<file path=ppt/slideMasters/_rels/slideMaster21.xml.rels><?xml version="1.0" encoding="UTF-8" standalone="yes"?>
<Relationships xmlns="http://schemas.openxmlformats.org/package/2006/relationships"><Relationship Id="rId8" Type="http://schemas.openxmlformats.org/officeDocument/2006/relationships/theme" Target="../theme/theme21.xml"/><Relationship Id="rId7" Type="http://schemas.openxmlformats.org/officeDocument/2006/relationships/slideLayout" Target="../slideLayouts/slideLayout147.xml"/><Relationship Id="rId6" Type="http://schemas.openxmlformats.org/officeDocument/2006/relationships/slideLayout" Target="../slideLayouts/slideLayout146.xml"/><Relationship Id="rId5" Type="http://schemas.openxmlformats.org/officeDocument/2006/relationships/slideLayout" Target="../slideLayouts/slideLayout145.xml"/><Relationship Id="rId4" Type="http://schemas.openxmlformats.org/officeDocument/2006/relationships/slideLayout" Target="../slideLayouts/slideLayout144.xml"/><Relationship Id="rId3" Type="http://schemas.openxmlformats.org/officeDocument/2006/relationships/slideLayout" Target="../slideLayouts/slideLayout143.xml"/><Relationship Id="rId2" Type="http://schemas.openxmlformats.org/officeDocument/2006/relationships/slideLayout" Target="../slideLayouts/slideLayout142.xml"/><Relationship Id="rId1" Type="http://schemas.openxmlformats.org/officeDocument/2006/relationships/slideLayout" Target="../slideLayouts/slideLayout141.xml"/></Relationships>
</file>

<file path=ppt/slideMasters/_rels/slideMaster22.xml.rels><?xml version="1.0" encoding="UTF-8" standalone="yes"?>
<Relationships xmlns="http://schemas.openxmlformats.org/package/2006/relationships"><Relationship Id="rId8" Type="http://schemas.openxmlformats.org/officeDocument/2006/relationships/theme" Target="../theme/theme22.xml"/><Relationship Id="rId7" Type="http://schemas.openxmlformats.org/officeDocument/2006/relationships/slideLayout" Target="../slideLayouts/slideLayout154.xml"/><Relationship Id="rId6" Type="http://schemas.openxmlformats.org/officeDocument/2006/relationships/slideLayout" Target="../slideLayouts/slideLayout153.xml"/><Relationship Id="rId5" Type="http://schemas.openxmlformats.org/officeDocument/2006/relationships/slideLayout" Target="../slideLayouts/slideLayout152.xml"/><Relationship Id="rId4" Type="http://schemas.openxmlformats.org/officeDocument/2006/relationships/slideLayout" Target="../slideLayouts/slideLayout151.xml"/><Relationship Id="rId3" Type="http://schemas.openxmlformats.org/officeDocument/2006/relationships/slideLayout" Target="../slideLayouts/slideLayout150.xml"/><Relationship Id="rId2" Type="http://schemas.openxmlformats.org/officeDocument/2006/relationships/slideLayout" Target="../slideLayouts/slideLayout149.xml"/><Relationship Id="rId1" Type="http://schemas.openxmlformats.org/officeDocument/2006/relationships/slideLayout" Target="../slideLayouts/slideLayout148.xml"/></Relationships>
</file>

<file path=ppt/slideMasters/_rels/slideMaster23.xml.rels><?xml version="1.0" encoding="UTF-8" standalone="yes"?>
<Relationships xmlns="http://schemas.openxmlformats.org/package/2006/relationships"><Relationship Id="rId8" Type="http://schemas.openxmlformats.org/officeDocument/2006/relationships/theme" Target="../theme/theme23.xml"/><Relationship Id="rId7" Type="http://schemas.openxmlformats.org/officeDocument/2006/relationships/slideLayout" Target="../slideLayouts/slideLayout161.xml"/><Relationship Id="rId6" Type="http://schemas.openxmlformats.org/officeDocument/2006/relationships/slideLayout" Target="../slideLayouts/slideLayout160.xml"/><Relationship Id="rId5" Type="http://schemas.openxmlformats.org/officeDocument/2006/relationships/slideLayout" Target="../slideLayouts/slideLayout159.xml"/><Relationship Id="rId4" Type="http://schemas.openxmlformats.org/officeDocument/2006/relationships/slideLayout" Target="../slideLayouts/slideLayout158.xml"/><Relationship Id="rId3" Type="http://schemas.openxmlformats.org/officeDocument/2006/relationships/slideLayout" Target="../slideLayouts/slideLayout157.xml"/><Relationship Id="rId2" Type="http://schemas.openxmlformats.org/officeDocument/2006/relationships/slideLayout" Target="../slideLayouts/slideLayout156.xml"/><Relationship Id="rId1" Type="http://schemas.openxmlformats.org/officeDocument/2006/relationships/slideLayout" Target="../slideLayouts/slideLayout155.xml"/></Relationships>
</file>

<file path=ppt/slideMasters/_rels/slideMaster24.xml.rels><?xml version="1.0" encoding="UTF-8" standalone="yes"?>
<Relationships xmlns="http://schemas.openxmlformats.org/package/2006/relationships"><Relationship Id="rId8" Type="http://schemas.openxmlformats.org/officeDocument/2006/relationships/theme" Target="../theme/theme24.xml"/><Relationship Id="rId7" Type="http://schemas.openxmlformats.org/officeDocument/2006/relationships/slideLayout" Target="../slideLayouts/slideLayout168.xml"/><Relationship Id="rId6" Type="http://schemas.openxmlformats.org/officeDocument/2006/relationships/slideLayout" Target="../slideLayouts/slideLayout167.xml"/><Relationship Id="rId5" Type="http://schemas.openxmlformats.org/officeDocument/2006/relationships/slideLayout" Target="../slideLayouts/slideLayout166.xml"/><Relationship Id="rId4" Type="http://schemas.openxmlformats.org/officeDocument/2006/relationships/slideLayout" Target="../slideLayouts/slideLayout165.xml"/><Relationship Id="rId3" Type="http://schemas.openxmlformats.org/officeDocument/2006/relationships/slideLayout" Target="../slideLayouts/slideLayout164.xml"/><Relationship Id="rId2" Type="http://schemas.openxmlformats.org/officeDocument/2006/relationships/slideLayout" Target="../slideLayouts/slideLayout163.xml"/><Relationship Id="rId1" Type="http://schemas.openxmlformats.org/officeDocument/2006/relationships/slideLayout" Target="../slideLayouts/slideLayout162.xml"/></Relationships>
</file>

<file path=ppt/slideMasters/_rels/slideMaster25.xml.rels><?xml version="1.0" encoding="UTF-8" standalone="yes"?>
<Relationships xmlns="http://schemas.openxmlformats.org/package/2006/relationships"><Relationship Id="rId8" Type="http://schemas.openxmlformats.org/officeDocument/2006/relationships/theme" Target="../theme/theme25.xml"/><Relationship Id="rId7" Type="http://schemas.openxmlformats.org/officeDocument/2006/relationships/slideLayout" Target="../slideLayouts/slideLayout175.xml"/><Relationship Id="rId6" Type="http://schemas.openxmlformats.org/officeDocument/2006/relationships/slideLayout" Target="../slideLayouts/slideLayout174.xml"/><Relationship Id="rId5" Type="http://schemas.openxmlformats.org/officeDocument/2006/relationships/slideLayout" Target="../slideLayouts/slideLayout173.xml"/><Relationship Id="rId4" Type="http://schemas.openxmlformats.org/officeDocument/2006/relationships/slideLayout" Target="../slideLayouts/slideLayout172.xml"/><Relationship Id="rId3" Type="http://schemas.openxmlformats.org/officeDocument/2006/relationships/slideLayout" Target="../slideLayouts/slideLayout171.xml"/><Relationship Id="rId2" Type="http://schemas.openxmlformats.org/officeDocument/2006/relationships/slideLayout" Target="../slideLayouts/slideLayout170.xml"/><Relationship Id="rId1" Type="http://schemas.openxmlformats.org/officeDocument/2006/relationships/slideLayout" Target="../slideLayouts/slideLayout169.xml"/></Relationships>
</file>

<file path=ppt/slideMasters/_rels/slideMaster26.xml.rels><?xml version="1.0" encoding="UTF-8" standalone="yes"?>
<Relationships xmlns="http://schemas.openxmlformats.org/package/2006/relationships"><Relationship Id="rId8" Type="http://schemas.openxmlformats.org/officeDocument/2006/relationships/theme" Target="../theme/theme26.xml"/><Relationship Id="rId7" Type="http://schemas.openxmlformats.org/officeDocument/2006/relationships/slideLayout" Target="../slideLayouts/slideLayout182.xml"/><Relationship Id="rId6" Type="http://schemas.openxmlformats.org/officeDocument/2006/relationships/slideLayout" Target="../slideLayouts/slideLayout181.xml"/><Relationship Id="rId5" Type="http://schemas.openxmlformats.org/officeDocument/2006/relationships/slideLayout" Target="../slideLayouts/slideLayout180.xml"/><Relationship Id="rId4" Type="http://schemas.openxmlformats.org/officeDocument/2006/relationships/slideLayout" Target="../slideLayouts/slideLayout179.xml"/><Relationship Id="rId3" Type="http://schemas.openxmlformats.org/officeDocument/2006/relationships/slideLayout" Target="../slideLayouts/slideLayout178.xml"/><Relationship Id="rId2" Type="http://schemas.openxmlformats.org/officeDocument/2006/relationships/slideLayout" Target="../slideLayouts/slideLayout177.xml"/><Relationship Id="rId1" Type="http://schemas.openxmlformats.org/officeDocument/2006/relationships/slideLayout" Target="../slideLayouts/slideLayout176.xml"/></Relationships>
</file>

<file path=ppt/slideMasters/_rels/slideMaster27.xml.rels><?xml version="1.0" encoding="UTF-8" standalone="yes"?>
<Relationships xmlns="http://schemas.openxmlformats.org/package/2006/relationships"><Relationship Id="rId8" Type="http://schemas.openxmlformats.org/officeDocument/2006/relationships/theme" Target="../theme/theme27.xml"/><Relationship Id="rId7" Type="http://schemas.openxmlformats.org/officeDocument/2006/relationships/slideLayout" Target="../slideLayouts/slideLayout189.xml"/><Relationship Id="rId6" Type="http://schemas.openxmlformats.org/officeDocument/2006/relationships/slideLayout" Target="../slideLayouts/slideLayout188.xml"/><Relationship Id="rId5" Type="http://schemas.openxmlformats.org/officeDocument/2006/relationships/slideLayout" Target="../slideLayouts/slideLayout187.xml"/><Relationship Id="rId4" Type="http://schemas.openxmlformats.org/officeDocument/2006/relationships/slideLayout" Target="../slideLayouts/slideLayout186.xml"/><Relationship Id="rId3" Type="http://schemas.openxmlformats.org/officeDocument/2006/relationships/slideLayout" Target="../slideLayouts/slideLayout185.xml"/><Relationship Id="rId2" Type="http://schemas.openxmlformats.org/officeDocument/2006/relationships/slideLayout" Target="../slideLayouts/slideLayout184.xml"/><Relationship Id="rId1" Type="http://schemas.openxmlformats.org/officeDocument/2006/relationships/slideLayout" Target="../slideLayouts/slideLayout183.xml"/></Relationships>
</file>

<file path=ppt/slideMasters/_rels/slideMaster28.xml.rels><?xml version="1.0" encoding="UTF-8" standalone="yes"?>
<Relationships xmlns="http://schemas.openxmlformats.org/package/2006/relationships"><Relationship Id="rId8" Type="http://schemas.openxmlformats.org/officeDocument/2006/relationships/theme" Target="../theme/theme28.xml"/><Relationship Id="rId7" Type="http://schemas.openxmlformats.org/officeDocument/2006/relationships/slideLayout" Target="../slideLayouts/slideLayout196.xml"/><Relationship Id="rId6" Type="http://schemas.openxmlformats.org/officeDocument/2006/relationships/slideLayout" Target="../slideLayouts/slideLayout195.xml"/><Relationship Id="rId5" Type="http://schemas.openxmlformats.org/officeDocument/2006/relationships/slideLayout" Target="../slideLayouts/slideLayout194.xml"/><Relationship Id="rId4" Type="http://schemas.openxmlformats.org/officeDocument/2006/relationships/slideLayout" Target="../slideLayouts/slideLayout193.xml"/><Relationship Id="rId3" Type="http://schemas.openxmlformats.org/officeDocument/2006/relationships/slideLayout" Target="../slideLayouts/slideLayout192.xml"/><Relationship Id="rId2" Type="http://schemas.openxmlformats.org/officeDocument/2006/relationships/slideLayout" Target="../slideLayouts/slideLayout191.xml"/><Relationship Id="rId1" Type="http://schemas.openxmlformats.org/officeDocument/2006/relationships/slideLayout" Target="../slideLayouts/slideLayout190.xml"/></Relationships>
</file>

<file path=ppt/slideMasters/_rels/slideMaster29.xml.rels><?xml version="1.0" encoding="UTF-8" standalone="yes"?>
<Relationships xmlns="http://schemas.openxmlformats.org/package/2006/relationships"><Relationship Id="rId8" Type="http://schemas.openxmlformats.org/officeDocument/2006/relationships/theme" Target="../theme/theme29.xml"/><Relationship Id="rId7" Type="http://schemas.openxmlformats.org/officeDocument/2006/relationships/slideLayout" Target="../slideLayouts/slideLayout203.xml"/><Relationship Id="rId6" Type="http://schemas.openxmlformats.org/officeDocument/2006/relationships/slideLayout" Target="../slideLayouts/slideLayout202.xml"/><Relationship Id="rId5" Type="http://schemas.openxmlformats.org/officeDocument/2006/relationships/slideLayout" Target="../slideLayouts/slideLayout201.xml"/><Relationship Id="rId4" Type="http://schemas.openxmlformats.org/officeDocument/2006/relationships/slideLayout" Target="../slideLayouts/slideLayout200.xml"/><Relationship Id="rId3" Type="http://schemas.openxmlformats.org/officeDocument/2006/relationships/slideLayout" Target="../slideLayouts/slideLayout199.xml"/><Relationship Id="rId2" Type="http://schemas.openxmlformats.org/officeDocument/2006/relationships/slideLayout" Target="../slideLayouts/slideLayout198.xml"/><Relationship Id="rId1" Type="http://schemas.openxmlformats.org/officeDocument/2006/relationships/slideLayout" Target="../slideLayouts/slideLayout197.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7" Type="http://schemas.openxmlformats.org/officeDocument/2006/relationships/slideLayout" Target="../slideLayouts/slideLayout21.xml"/><Relationship Id="rId6" Type="http://schemas.openxmlformats.org/officeDocument/2006/relationships/slideLayout" Target="../slideLayouts/slideLayout20.xml"/><Relationship Id="rId5" Type="http://schemas.openxmlformats.org/officeDocument/2006/relationships/slideLayout" Target="../slideLayouts/slideLayout19.xml"/><Relationship Id="rId4" Type="http://schemas.openxmlformats.org/officeDocument/2006/relationships/slideLayout" Target="../slideLayouts/slideLayout18.xml"/><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s>
</file>

<file path=ppt/slideMasters/_rels/slideMaster30.xml.rels><?xml version="1.0" encoding="UTF-8" standalone="yes"?>
<Relationships xmlns="http://schemas.openxmlformats.org/package/2006/relationships"><Relationship Id="rId8" Type="http://schemas.openxmlformats.org/officeDocument/2006/relationships/theme" Target="../theme/theme30.xml"/><Relationship Id="rId7" Type="http://schemas.openxmlformats.org/officeDocument/2006/relationships/slideLayout" Target="../slideLayouts/slideLayout210.xml"/><Relationship Id="rId6" Type="http://schemas.openxmlformats.org/officeDocument/2006/relationships/slideLayout" Target="../slideLayouts/slideLayout209.xml"/><Relationship Id="rId5" Type="http://schemas.openxmlformats.org/officeDocument/2006/relationships/slideLayout" Target="../slideLayouts/slideLayout208.xml"/><Relationship Id="rId4" Type="http://schemas.openxmlformats.org/officeDocument/2006/relationships/slideLayout" Target="../slideLayouts/slideLayout207.xml"/><Relationship Id="rId3" Type="http://schemas.openxmlformats.org/officeDocument/2006/relationships/slideLayout" Target="../slideLayouts/slideLayout206.xml"/><Relationship Id="rId2" Type="http://schemas.openxmlformats.org/officeDocument/2006/relationships/slideLayout" Target="../slideLayouts/slideLayout205.xml"/><Relationship Id="rId1" Type="http://schemas.openxmlformats.org/officeDocument/2006/relationships/slideLayout" Target="../slideLayouts/slideLayout204.xml"/></Relationships>
</file>

<file path=ppt/slideMasters/_rels/slideMaster31.xml.rels><?xml version="1.0" encoding="UTF-8" standalone="yes"?>
<Relationships xmlns="http://schemas.openxmlformats.org/package/2006/relationships"><Relationship Id="rId8" Type="http://schemas.openxmlformats.org/officeDocument/2006/relationships/theme" Target="../theme/theme31.xml"/><Relationship Id="rId7" Type="http://schemas.openxmlformats.org/officeDocument/2006/relationships/slideLayout" Target="../slideLayouts/slideLayout217.xml"/><Relationship Id="rId6" Type="http://schemas.openxmlformats.org/officeDocument/2006/relationships/slideLayout" Target="../slideLayouts/slideLayout216.xml"/><Relationship Id="rId5" Type="http://schemas.openxmlformats.org/officeDocument/2006/relationships/slideLayout" Target="../slideLayouts/slideLayout215.xml"/><Relationship Id="rId4" Type="http://schemas.openxmlformats.org/officeDocument/2006/relationships/slideLayout" Target="../slideLayouts/slideLayout214.xml"/><Relationship Id="rId3" Type="http://schemas.openxmlformats.org/officeDocument/2006/relationships/slideLayout" Target="../slideLayouts/slideLayout213.xml"/><Relationship Id="rId2" Type="http://schemas.openxmlformats.org/officeDocument/2006/relationships/slideLayout" Target="../slideLayouts/slideLayout212.xml"/><Relationship Id="rId1" Type="http://schemas.openxmlformats.org/officeDocument/2006/relationships/slideLayout" Target="../slideLayouts/slideLayout211.xml"/></Relationships>
</file>

<file path=ppt/slideMasters/_rels/slideMaster32.xml.rels><?xml version="1.0" encoding="UTF-8" standalone="yes"?>
<Relationships xmlns="http://schemas.openxmlformats.org/package/2006/relationships"><Relationship Id="rId8" Type="http://schemas.openxmlformats.org/officeDocument/2006/relationships/theme" Target="../theme/theme32.xml"/><Relationship Id="rId7" Type="http://schemas.openxmlformats.org/officeDocument/2006/relationships/slideLayout" Target="../slideLayouts/slideLayout224.xml"/><Relationship Id="rId6" Type="http://schemas.openxmlformats.org/officeDocument/2006/relationships/slideLayout" Target="../slideLayouts/slideLayout223.xml"/><Relationship Id="rId5" Type="http://schemas.openxmlformats.org/officeDocument/2006/relationships/slideLayout" Target="../slideLayouts/slideLayout222.xml"/><Relationship Id="rId4" Type="http://schemas.openxmlformats.org/officeDocument/2006/relationships/slideLayout" Target="../slideLayouts/slideLayout221.xml"/><Relationship Id="rId3" Type="http://schemas.openxmlformats.org/officeDocument/2006/relationships/slideLayout" Target="../slideLayouts/slideLayout220.xml"/><Relationship Id="rId2" Type="http://schemas.openxmlformats.org/officeDocument/2006/relationships/slideLayout" Target="../slideLayouts/slideLayout219.xml"/><Relationship Id="rId1" Type="http://schemas.openxmlformats.org/officeDocument/2006/relationships/slideLayout" Target="../slideLayouts/slideLayout218.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7" Type="http://schemas.openxmlformats.org/officeDocument/2006/relationships/slideLayout" Target="../slideLayouts/slideLayout28.xml"/><Relationship Id="rId6" Type="http://schemas.openxmlformats.org/officeDocument/2006/relationships/slideLayout" Target="../slideLayouts/slideLayout27.xml"/><Relationship Id="rId5" Type="http://schemas.openxmlformats.org/officeDocument/2006/relationships/slideLayout" Target="../slideLayouts/slideLayout26.xml"/><Relationship Id="rId4" Type="http://schemas.openxmlformats.org/officeDocument/2006/relationships/slideLayout" Target="../slideLayouts/slideLayout25.xml"/><Relationship Id="rId3" Type="http://schemas.openxmlformats.org/officeDocument/2006/relationships/slideLayout" Target="../slideLayouts/slideLayout24.xml"/><Relationship Id="rId2" Type="http://schemas.openxmlformats.org/officeDocument/2006/relationships/slideLayout" Target="../slideLayouts/slideLayout23.xml"/><Relationship Id="rId1" Type="http://schemas.openxmlformats.org/officeDocument/2006/relationships/slideLayout" Target="../slideLayouts/slideLayout22.xml"/></Relationships>
</file>

<file path=ppt/slideMasters/_rels/slideMaster5.xml.rels><?xml version="1.0" encoding="UTF-8" standalone="yes"?>
<Relationships xmlns="http://schemas.openxmlformats.org/package/2006/relationships"><Relationship Id="rId8" Type="http://schemas.openxmlformats.org/officeDocument/2006/relationships/theme" Target="../theme/theme5.xml"/><Relationship Id="rId7" Type="http://schemas.openxmlformats.org/officeDocument/2006/relationships/slideLayout" Target="../slideLayouts/slideLayout35.xml"/><Relationship Id="rId6" Type="http://schemas.openxmlformats.org/officeDocument/2006/relationships/slideLayout" Target="../slideLayouts/slideLayout34.xml"/><Relationship Id="rId5" Type="http://schemas.openxmlformats.org/officeDocument/2006/relationships/slideLayout" Target="../slideLayouts/slideLayout33.xml"/><Relationship Id="rId4" Type="http://schemas.openxmlformats.org/officeDocument/2006/relationships/slideLayout" Target="../slideLayouts/slideLayout32.xml"/><Relationship Id="rId3" Type="http://schemas.openxmlformats.org/officeDocument/2006/relationships/slideLayout" Target="../slideLayouts/slideLayout31.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_rels/slideMaster6.xml.rels><?xml version="1.0" encoding="UTF-8" standalone="yes"?>
<Relationships xmlns="http://schemas.openxmlformats.org/package/2006/relationships"><Relationship Id="rId8" Type="http://schemas.openxmlformats.org/officeDocument/2006/relationships/theme" Target="../theme/theme6.xml"/><Relationship Id="rId7" Type="http://schemas.openxmlformats.org/officeDocument/2006/relationships/slideLayout" Target="../slideLayouts/slideLayout42.xml"/><Relationship Id="rId6" Type="http://schemas.openxmlformats.org/officeDocument/2006/relationships/slideLayout" Target="../slideLayouts/slideLayout41.xml"/><Relationship Id="rId5" Type="http://schemas.openxmlformats.org/officeDocument/2006/relationships/slideLayout" Target="../slideLayouts/slideLayout40.xml"/><Relationship Id="rId4" Type="http://schemas.openxmlformats.org/officeDocument/2006/relationships/slideLayout" Target="../slideLayouts/slideLayout39.xml"/><Relationship Id="rId3" Type="http://schemas.openxmlformats.org/officeDocument/2006/relationships/slideLayout" Target="../slideLayouts/slideLayout38.xml"/><Relationship Id="rId2" Type="http://schemas.openxmlformats.org/officeDocument/2006/relationships/slideLayout" Target="../slideLayouts/slideLayout37.xml"/><Relationship Id="rId1" Type="http://schemas.openxmlformats.org/officeDocument/2006/relationships/slideLayout" Target="../slideLayouts/slideLayout36.xml"/></Relationships>
</file>

<file path=ppt/slideMasters/_rels/slideMaster7.xml.rels><?xml version="1.0" encoding="UTF-8" standalone="yes"?>
<Relationships xmlns="http://schemas.openxmlformats.org/package/2006/relationships"><Relationship Id="rId8" Type="http://schemas.openxmlformats.org/officeDocument/2006/relationships/theme" Target="../theme/theme7.xml"/><Relationship Id="rId7" Type="http://schemas.openxmlformats.org/officeDocument/2006/relationships/slideLayout" Target="../slideLayouts/slideLayout49.xml"/><Relationship Id="rId6" Type="http://schemas.openxmlformats.org/officeDocument/2006/relationships/slideLayout" Target="../slideLayouts/slideLayout48.xml"/><Relationship Id="rId5" Type="http://schemas.openxmlformats.org/officeDocument/2006/relationships/slideLayout" Target="../slideLayouts/slideLayout47.xml"/><Relationship Id="rId4" Type="http://schemas.openxmlformats.org/officeDocument/2006/relationships/slideLayout" Target="../slideLayouts/slideLayout46.xml"/><Relationship Id="rId3" Type="http://schemas.openxmlformats.org/officeDocument/2006/relationships/slideLayout" Target="../slideLayouts/slideLayout45.xml"/><Relationship Id="rId2" Type="http://schemas.openxmlformats.org/officeDocument/2006/relationships/slideLayout" Target="../slideLayouts/slideLayout44.xml"/><Relationship Id="rId1" Type="http://schemas.openxmlformats.org/officeDocument/2006/relationships/slideLayout" Target="../slideLayouts/slideLayout43.xml"/></Relationships>
</file>

<file path=ppt/slideMasters/_rels/slideMaster8.xml.rels><?xml version="1.0" encoding="UTF-8" standalone="yes"?>
<Relationships xmlns="http://schemas.openxmlformats.org/package/2006/relationships"><Relationship Id="rId8" Type="http://schemas.openxmlformats.org/officeDocument/2006/relationships/theme" Target="../theme/theme8.xml"/><Relationship Id="rId7" Type="http://schemas.openxmlformats.org/officeDocument/2006/relationships/slideLayout" Target="../slideLayouts/slideLayout56.xml"/><Relationship Id="rId6" Type="http://schemas.openxmlformats.org/officeDocument/2006/relationships/slideLayout" Target="../slideLayouts/slideLayout55.xml"/><Relationship Id="rId5" Type="http://schemas.openxmlformats.org/officeDocument/2006/relationships/slideLayout" Target="../slideLayouts/slideLayout54.xml"/><Relationship Id="rId4" Type="http://schemas.openxmlformats.org/officeDocument/2006/relationships/slideLayout" Target="../slideLayouts/slideLayout53.xml"/><Relationship Id="rId3" Type="http://schemas.openxmlformats.org/officeDocument/2006/relationships/slideLayout" Target="../slideLayouts/slideLayout52.xml"/><Relationship Id="rId2" Type="http://schemas.openxmlformats.org/officeDocument/2006/relationships/slideLayout" Target="../slideLayouts/slideLayout51.xml"/><Relationship Id="rId1" Type="http://schemas.openxmlformats.org/officeDocument/2006/relationships/slideLayout" Target="../slideLayouts/slideLayout50.xml"/></Relationships>
</file>

<file path=ppt/slideMasters/_rels/slideMaster9.xml.rels><?xml version="1.0" encoding="UTF-8" standalone="yes"?>
<Relationships xmlns="http://schemas.openxmlformats.org/package/2006/relationships"><Relationship Id="rId8" Type="http://schemas.openxmlformats.org/officeDocument/2006/relationships/theme" Target="../theme/theme9.xml"/><Relationship Id="rId7" Type="http://schemas.openxmlformats.org/officeDocument/2006/relationships/slideLayout" Target="../slideLayouts/slideLayout63.xml"/><Relationship Id="rId6" Type="http://schemas.openxmlformats.org/officeDocument/2006/relationships/slideLayout" Target="../slideLayouts/slideLayout62.xml"/><Relationship Id="rId5" Type="http://schemas.openxmlformats.org/officeDocument/2006/relationships/slideLayout" Target="../slideLayouts/slideLayout61.xml"/><Relationship Id="rId4" Type="http://schemas.openxmlformats.org/officeDocument/2006/relationships/slideLayout" Target="../slideLayouts/slideLayout60.xml"/><Relationship Id="rId3" Type="http://schemas.openxmlformats.org/officeDocument/2006/relationships/slideLayout" Target="../slideLayouts/slideLayout59.xml"/><Relationship Id="rId2" Type="http://schemas.openxmlformats.org/officeDocument/2006/relationships/slideLayout" Target="../slideLayouts/slideLayout58.xml"/><Relationship Id="rId1" Type="http://schemas.openxmlformats.org/officeDocument/2006/relationships/slideLayout" Target="../slideLayouts/slideLayout5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761" r:id="rId1"/>
    <p:sldLayoutId id="2147483762" r:id="rId2"/>
    <p:sldLayoutId id="2147483763" r:id="rId3"/>
    <p:sldLayoutId id="2147483764" r:id="rId4"/>
    <p:sldLayoutId id="2147483765" r:id="rId5"/>
    <p:sldLayoutId id="2147483766" r:id="rId6"/>
    <p:sldLayoutId id="2147483767"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777" r:id="rId1"/>
    <p:sldLayoutId id="2147483778" r:id="rId2"/>
    <p:sldLayoutId id="2147483779" r:id="rId3"/>
    <p:sldLayoutId id="2147483780" r:id="rId4"/>
    <p:sldLayoutId id="2147483781" r:id="rId5"/>
    <p:sldLayoutId id="2147483782" r:id="rId6"/>
    <p:sldLayoutId id="2147483783"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785" r:id="rId1"/>
    <p:sldLayoutId id="2147483786" r:id="rId2"/>
    <p:sldLayoutId id="2147483787" r:id="rId3"/>
    <p:sldLayoutId id="2147483788" r:id="rId4"/>
    <p:sldLayoutId id="2147483789" r:id="rId5"/>
    <p:sldLayoutId id="2147483790" r:id="rId6"/>
    <p:sldLayoutId id="2147483791"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801" r:id="rId1"/>
    <p:sldLayoutId id="2147483802" r:id="rId2"/>
    <p:sldLayoutId id="2147483803" r:id="rId3"/>
    <p:sldLayoutId id="2147483804" r:id="rId4"/>
    <p:sldLayoutId id="2147483805" r:id="rId5"/>
    <p:sldLayoutId id="2147483806" r:id="rId6"/>
    <p:sldLayoutId id="2147483807"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809" r:id="rId1"/>
    <p:sldLayoutId id="2147483810" r:id="rId2"/>
    <p:sldLayoutId id="2147483811" r:id="rId3"/>
    <p:sldLayoutId id="2147483812" r:id="rId4"/>
    <p:sldLayoutId id="2147483813" r:id="rId5"/>
    <p:sldLayoutId id="2147483814" r:id="rId6"/>
    <p:sldLayoutId id="2147483815"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825" r:id="rId1"/>
    <p:sldLayoutId id="2147483826" r:id="rId2"/>
    <p:sldLayoutId id="2147483827" r:id="rId3"/>
    <p:sldLayoutId id="2147483828" r:id="rId4"/>
    <p:sldLayoutId id="2147483829" r:id="rId5"/>
    <p:sldLayoutId id="2147483830" r:id="rId6"/>
    <p:sldLayoutId id="2147483831"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833" r:id="rId1"/>
    <p:sldLayoutId id="2147483834" r:id="rId2"/>
    <p:sldLayoutId id="2147483835" r:id="rId3"/>
    <p:sldLayoutId id="2147483836" r:id="rId4"/>
    <p:sldLayoutId id="2147483837" r:id="rId5"/>
    <p:sldLayoutId id="2147483838" r:id="rId6"/>
    <p:sldLayoutId id="2147483839"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849" r:id="rId1"/>
    <p:sldLayoutId id="2147483850" r:id="rId2"/>
    <p:sldLayoutId id="2147483851" r:id="rId3"/>
    <p:sldLayoutId id="2147483852" r:id="rId4"/>
    <p:sldLayoutId id="2147483853" r:id="rId5"/>
    <p:sldLayoutId id="2147483854" r:id="rId6"/>
    <p:sldLayoutId id="2147483855"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857" r:id="rId1"/>
    <p:sldLayoutId id="2147483858" r:id="rId2"/>
    <p:sldLayoutId id="2147483859" r:id="rId3"/>
    <p:sldLayoutId id="2147483860" r:id="rId4"/>
    <p:sldLayoutId id="2147483861" r:id="rId5"/>
    <p:sldLayoutId id="2147483862" r:id="rId6"/>
    <p:sldLayoutId id="2147483863"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881" r:id="rId1"/>
    <p:sldLayoutId id="2147483882" r:id="rId2"/>
    <p:sldLayoutId id="2147483883" r:id="rId3"/>
    <p:sldLayoutId id="2147483884" r:id="rId4"/>
    <p:sldLayoutId id="2147483885" r:id="rId5"/>
    <p:sldLayoutId id="2147483886" r:id="rId6"/>
    <p:sldLayoutId id="2147483887"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889" r:id="rId1"/>
    <p:sldLayoutId id="2147483890" r:id="rId2"/>
    <p:sldLayoutId id="2147483891" r:id="rId3"/>
    <p:sldLayoutId id="2147483892" r:id="rId4"/>
    <p:sldLayoutId id="2147483893" r:id="rId5"/>
    <p:sldLayoutId id="2147483894" r:id="rId6"/>
    <p:sldLayoutId id="2147483895"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897" r:id="rId1"/>
    <p:sldLayoutId id="2147483898" r:id="rId2"/>
    <p:sldLayoutId id="2147483899" r:id="rId3"/>
    <p:sldLayoutId id="2147483900" r:id="rId4"/>
    <p:sldLayoutId id="2147483901" r:id="rId5"/>
    <p:sldLayoutId id="2147483902" r:id="rId6"/>
    <p:sldLayoutId id="2147483903"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panose="02010600040101010101"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charset="-122"/>
              <a:cs typeface="+mn-cs"/>
            </a:endParaRPr>
          </a:p>
        </p:txBody>
      </p:sp>
    </p:spTree>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tags" Target="../tags/tag1.xml"/><Relationship Id="rId2" Type="http://schemas.openxmlformats.org/officeDocument/2006/relationships/image" Target="../media/image1.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2.xml"/><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slides/_rels/slide12.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4.xml"/><Relationship Id="rId2" Type="http://schemas.openxmlformats.org/officeDocument/2006/relationships/image" Target="../media/image1.png"/><Relationship Id="rId1" Type="http://schemas.openxmlformats.org/officeDocument/2006/relationships/image" Target="../media/image5.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4.xml"/><Relationship Id="rId2" Type="http://schemas.openxmlformats.org/officeDocument/2006/relationships/image" Target="../media/image1.png"/><Relationship Id="rId1" Type="http://schemas.openxmlformats.org/officeDocument/2006/relationships/image" Target="../media/image5.jpeg"/></Relationships>
</file>

<file path=ppt/slides/_rels/slide18.xml.rels><?xml version="1.0" encoding="UTF-8" standalone="yes"?>
<Relationships xmlns="http://schemas.openxmlformats.org/package/2006/relationships"><Relationship Id="rId6" Type="http://schemas.openxmlformats.org/officeDocument/2006/relationships/notesSlide" Target="../notesSlides/notesSlide16.xml"/><Relationship Id="rId5" Type="http://schemas.openxmlformats.org/officeDocument/2006/relationships/slideLayout" Target="../slideLayouts/slideLayout2.xml"/><Relationship Id="rId4" Type="http://schemas.openxmlformats.org/officeDocument/2006/relationships/image" Target="../media/image16.png"/><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image" Target="../media/image13.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image" Target="../media/image15.jpe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4.xml"/><Relationship Id="rId3" Type="http://schemas.openxmlformats.org/officeDocument/2006/relationships/image" Target="../media/image1.png"/><Relationship Id="rId2" Type="http://schemas.microsoft.com/office/2007/relationships/hdphoto" Target="../media/image4.wdp"/><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image" Target="../media/image15.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4.xml"/></Relationships>
</file>

<file path=ppt/slides/_rels/slide26.xml.rels><?xml version="1.0" encoding="UTF-8" standalone="yes"?>
<Relationships xmlns="http://schemas.openxmlformats.org/package/2006/relationships"><Relationship Id="rId5" Type="http://schemas.openxmlformats.org/officeDocument/2006/relationships/notesSlide" Target="../notesSlides/notesSlide24.xml"/><Relationship Id="rId4" Type="http://schemas.openxmlformats.org/officeDocument/2006/relationships/slideLayout" Target="../slideLayouts/slideLayout51.xml"/><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image" Target="../media/image17.jpe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58.xml"/><Relationship Id="rId1" Type="http://schemas.openxmlformats.org/officeDocument/2006/relationships/image" Target="../media/image20.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2.xml"/></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4.xml"/><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image" Target="../media/image5.jpe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8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9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0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0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2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3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4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49.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156.xml"/><Relationship Id="rId2" Type="http://schemas.openxmlformats.org/officeDocument/2006/relationships/image" Target="../media/image21.png"/><Relationship Id="rId1" Type="http://schemas.openxmlformats.org/officeDocument/2006/relationships/tags" Target="../tags/tag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6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7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7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0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11.xml"/><Relationship Id="rId1" Type="http://schemas.openxmlformats.org/officeDocument/2006/relationships/image" Target="../media/image1.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1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5" Type="http://schemas.openxmlformats.org/officeDocument/2006/relationships/notesSlide" Target="../notesSlides/notesSlide44.xml"/><Relationship Id="rId4" Type="http://schemas.openxmlformats.org/officeDocument/2006/relationships/slideLayout" Target="../slideLayouts/slideLayout4.xml"/><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image" Target="../media/image22.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4.xml"/><Relationship Id="rId2" Type="http://schemas.openxmlformats.org/officeDocument/2006/relationships/image" Target="../media/image1.png"/><Relationship Id="rId1" Type="http://schemas.openxmlformats.org/officeDocument/2006/relationships/image" Target="../media/image5.jpe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2.xml"/><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1" cstate="hq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0" y="2088106"/>
            <a:ext cx="12192000" cy="2559279"/>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1" i="0" u="none" strike="noStrike" kern="1200" cap="none" spc="0" normalizeH="0" baseline="0" noProof="0" dirty="0">
              <a:ln>
                <a:noFill/>
              </a:ln>
              <a:solidFill>
                <a:prstClr val="white">
                  <a:alpha val="50000"/>
                </a:prstClr>
              </a:solidFill>
              <a:effectLst/>
              <a:uLnTx/>
              <a:uFillTx/>
              <a:latin typeface="Arial" panose="020B0604020202020204"/>
              <a:ea typeface="微软雅黑" panose="020B0503020204020204" charset="-122"/>
              <a:cs typeface="+mn-cs"/>
            </a:endParaRPr>
          </a:p>
        </p:txBody>
      </p:sp>
      <p:sp>
        <p:nvSpPr>
          <p:cNvPr id="2" name="标题 1"/>
          <p:cNvSpPr>
            <a:spLocks noGrp="1"/>
          </p:cNvSpPr>
          <p:nvPr>
            <p:ph type="ctrTitle"/>
          </p:nvPr>
        </p:nvSpPr>
        <p:spPr>
          <a:xfrm>
            <a:off x="1523365" y="2243600"/>
            <a:ext cx="9144000" cy="1992963"/>
          </a:xfrm>
        </p:spPr>
        <p:txBody>
          <a:bodyPr/>
          <a:lstStyle/>
          <a:p>
            <a:r>
              <a:rPr lang="zh-CN" altLang="en-US" b="1" dirty="0"/>
              <a:t>我国科学技术普及中存在的问题和对策</a:t>
            </a:r>
            <a:endParaRPr lang="zh-CN" altLang="en-US" b="1" dirty="0"/>
          </a:p>
        </p:txBody>
      </p:sp>
      <p:sp>
        <p:nvSpPr>
          <p:cNvPr id="3" name="副标题 2"/>
          <p:cNvSpPr>
            <a:spLocks noGrp="1"/>
          </p:cNvSpPr>
          <p:nvPr>
            <p:ph type="subTitle" idx="1"/>
          </p:nvPr>
        </p:nvSpPr>
        <p:spPr>
          <a:xfrm>
            <a:off x="1524000" y="4109123"/>
            <a:ext cx="9144000" cy="1970829"/>
          </a:xfrm>
        </p:spPr>
        <p:txBody>
          <a:bodyPr>
            <a:normAutofit/>
          </a:bodyPr>
          <a:lstStyle/>
          <a:p>
            <a:r>
              <a:rPr lang="zh-CN" altLang="en-US" sz="2800" dirty="0"/>
              <a:t>报告人：邱叙匀 谢雯竹</a:t>
            </a:r>
            <a:endParaRPr lang="zh-CN" altLang="en-US" sz="2800" dirty="0"/>
          </a:p>
        </p:txBody>
      </p:sp>
      <p:pic>
        <p:nvPicPr>
          <p:cNvPr id="6" name="图片 5" descr="横版组合——透明.png"/>
          <p:cNvPicPr>
            <a:picLocks noChangeAspect="1"/>
          </p:cNvPicPr>
          <p:nvPr/>
        </p:nvPicPr>
        <p:blipFill>
          <a:blip r:embed="rId2" cstate="screen"/>
          <a:srcRect/>
          <a:stretch>
            <a:fillRect/>
          </a:stretch>
        </p:blipFill>
        <p:spPr bwMode="auto">
          <a:xfrm>
            <a:off x="3523853" y="698565"/>
            <a:ext cx="5144295"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ustDataLst>
      <p:tags r:id="rId3"/>
    </p:custData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KSO_Shape"/>
          <p:cNvSpPr/>
          <p:nvPr/>
        </p:nvSpPr>
        <p:spPr>
          <a:xfrm flipH="1">
            <a:off x="1171575" y="1640840"/>
            <a:ext cx="1551305" cy="1010285"/>
          </a:xfrm>
          <a:custGeom>
            <a:avLst/>
            <a:gdLst/>
            <a:ahLst/>
            <a:cxnLst/>
            <a:rect l="l" t="t" r="r" b="b"/>
            <a:pathLst>
              <a:path w="1211637" h="857258">
                <a:moveTo>
                  <a:pt x="937021" y="713258"/>
                </a:moveTo>
                <a:cubicBezTo>
                  <a:pt x="976786" y="713258"/>
                  <a:pt x="1009021" y="745493"/>
                  <a:pt x="1009021" y="785258"/>
                </a:cubicBezTo>
                <a:cubicBezTo>
                  <a:pt x="1009021" y="825023"/>
                  <a:pt x="976786" y="857258"/>
                  <a:pt x="937021" y="857258"/>
                </a:cubicBezTo>
                <a:cubicBezTo>
                  <a:pt x="897256" y="857258"/>
                  <a:pt x="865021" y="825023"/>
                  <a:pt x="865021" y="785258"/>
                </a:cubicBezTo>
                <a:cubicBezTo>
                  <a:pt x="865021" y="745493"/>
                  <a:pt x="897256" y="713258"/>
                  <a:pt x="937021" y="713258"/>
                </a:cubicBezTo>
                <a:close/>
                <a:moveTo>
                  <a:pt x="568554" y="713258"/>
                </a:moveTo>
                <a:cubicBezTo>
                  <a:pt x="608319" y="713258"/>
                  <a:pt x="640554" y="745493"/>
                  <a:pt x="640554" y="785258"/>
                </a:cubicBezTo>
                <a:cubicBezTo>
                  <a:pt x="640554" y="825023"/>
                  <a:pt x="608319" y="857258"/>
                  <a:pt x="568554" y="857258"/>
                </a:cubicBezTo>
                <a:cubicBezTo>
                  <a:pt x="528789" y="857258"/>
                  <a:pt x="496554" y="825023"/>
                  <a:pt x="496554" y="785258"/>
                </a:cubicBezTo>
                <a:cubicBezTo>
                  <a:pt x="496554" y="745493"/>
                  <a:pt x="528789" y="713258"/>
                  <a:pt x="568554" y="713258"/>
                </a:cubicBezTo>
                <a:close/>
                <a:moveTo>
                  <a:pt x="238524" y="0"/>
                </a:moveTo>
                <a:lnTo>
                  <a:pt x="287824" y="4511"/>
                </a:lnTo>
                <a:lnTo>
                  <a:pt x="288000" y="4511"/>
                </a:lnTo>
                <a:lnTo>
                  <a:pt x="288001" y="4528"/>
                </a:lnTo>
                <a:lnTo>
                  <a:pt x="308028" y="6360"/>
                </a:lnTo>
                <a:lnTo>
                  <a:pt x="374622" y="197367"/>
                </a:lnTo>
                <a:lnTo>
                  <a:pt x="1211637" y="197367"/>
                </a:lnTo>
                <a:lnTo>
                  <a:pt x="1050402" y="681918"/>
                </a:lnTo>
                <a:lnTo>
                  <a:pt x="472773" y="681918"/>
                </a:lnTo>
                <a:lnTo>
                  <a:pt x="399476" y="461644"/>
                </a:lnTo>
                <a:lnTo>
                  <a:pt x="257414" y="54181"/>
                </a:lnTo>
                <a:lnTo>
                  <a:pt x="1" y="54181"/>
                </a:lnTo>
                <a:lnTo>
                  <a:pt x="0" y="4511"/>
                </a:lnTo>
                <a:lnTo>
                  <a:pt x="240097" y="4511"/>
                </a:lnTo>
                <a:close/>
              </a:path>
            </a:pathLst>
          </a:custGeom>
          <a:solidFill>
            <a:srgbClr val="16448A"/>
          </a:solidFill>
          <a:ln>
            <a:solidFill>
              <a:srgbClr val="16448A"/>
            </a:solidFill>
          </a:ln>
        </p:spPr>
        <p:style>
          <a:lnRef idx="2">
            <a:schemeClr val="accent1">
              <a:shade val="50000"/>
            </a:schemeClr>
          </a:lnRef>
          <a:fillRef idx="1">
            <a:schemeClr val="accent1"/>
          </a:fillRef>
          <a:effectRef idx="0">
            <a:schemeClr val="accent1"/>
          </a:effectRef>
          <a:fontRef idx="minor">
            <a:schemeClr val="lt1"/>
          </a:fontRef>
        </p:style>
        <p:txBody>
          <a:bodyPr anchor="ctr"/>
          <a:p>
            <a:pPr algn="ctr">
              <a:defRPr/>
            </a:pPr>
            <a:endParaRPr lang="zh-CN" altLang="en-US" sz="3200">
              <a:solidFill>
                <a:srgbClr val="1D6295"/>
              </a:solidFill>
            </a:endParaRPr>
          </a:p>
        </p:txBody>
      </p:sp>
      <p:sp>
        <p:nvSpPr>
          <p:cNvPr id="4" name="文本框 3"/>
          <p:cNvSpPr txBox="1"/>
          <p:nvPr/>
        </p:nvSpPr>
        <p:spPr>
          <a:xfrm>
            <a:off x="1418590" y="1885315"/>
            <a:ext cx="723265" cy="521970"/>
          </a:xfrm>
          <a:prstGeom prst="rect">
            <a:avLst/>
          </a:prstGeom>
          <a:noFill/>
        </p:spPr>
        <p:txBody>
          <a:bodyPr wrap="square" rtlCol="0">
            <a:spAutoFit/>
          </a:bodyPr>
          <a:p>
            <a:r>
              <a:rPr lang="zh-CN" altLang="en-US" sz="2800" b="1">
                <a:solidFill>
                  <a:schemeClr val="bg1"/>
                </a:solidFill>
                <a:latin typeface="华光楷体_CNKI" panose="02000500000000000000" charset="-122"/>
                <a:ea typeface="华光楷体_CNKI" panose="02000500000000000000" charset="-122"/>
              </a:rPr>
              <a:t>财</a:t>
            </a:r>
            <a:endParaRPr lang="zh-CN" altLang="en-US" sz="2800" b="1">
              <a:solidFill>
                <a:schemeClr val="bg1"/>
              </a:solidFill>
              <a:latin typeface="华光楷体_CNKI" panose="02000500000000000000" charset="-122"/>
              <a:ea typeface="华光楷体_CNKI" panose="02000500000000000000" charset="-122"/>
            </a:endParaRPr>
          </a:p>
        </p:txBody>
      </p:sp>
      <p:sp>
        <p:nvSpPr>
          <p:cNvPr id="17" name="圆角矩形 16"/>
          <p:cNvSpPr/>
          <p:nvPr/>
        </p:nvSpPr>
        <p:spPr>
          <a:xfrm>
            <a:off x="2851150" y="1772285"/>
            <a:ext cx="6315075" cy="878840"/>
          </a:xfrm>
          <a:prstGeom prst="roundRect">
            <a:avLst/>
          </a:prstGeom>
          <a:noFill/>
          <a:ln w="28575">
            <a:solidFill>
              <a:srgbClr val="0C4994"/>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3055620" y="1885315"/>
            <a:ext cx="6998970" cy="645160"/>
          </a:xfrm>
          <a:prstGeom prst="rect">
            <a:avLst/>
          </a:prstGeom>
          <a:noFill/>
        </p:spPr>
        <p:txBody>
          <a:bodyPr wrap="square" rtlCol="0">
            <a:spAutoFit/>
          </a:bodyPr>
          <a:p>
            <a:r>
              <a:rPr lang="zh-CN" altLang="en-US">
                <a:sym typeface="+mn-ea"/>
              </a:rPr>
              <a:t>全国科普工作经费总量有所下降，政府投入占比持续上升。</a:t>
            </a:r>
            <a:endParaRPr lang="zh-CN" altLang="en-US">
              <a:sym typeface="+mn-ea"/>
            </a:endParaRPr>
          </a:p>
          <a:p>
            <a:r>
              <a:rPr lang="zh-CN" altLang="en-US"/>
              <a:t>（以公共财政为主）</a:t>
            </a:r>
            <a:endParaRPr lang="zh-CN" altLang="en-US"/>
          </a:p>
        </p:txBody>
      </p:sp>
      <p:sp>
        <p:nvSpPr>
          <p:cNvPr id="46" name="KSO_Shape"/>
          <p:cNvSpPr>
            <a:spLocks noChangeAspect="1"/>
          </p:cNvSpPr>
          <p:nvPr/>
        </p:nvSpPr>
        <p:spPr bwMode="auto">
          <a:xfrm>
            <a:off x="10064115" y="3007995"/>
            <a:ext cx="1289685" cy="1108710"/>
          </a:xfrm>
          <a:custGeom>
            <a:avLst/>
            <a:gdLst>
              <a:gd name="T0" fmla="*/ 1560425 w 2443163"/>
              <a:gd name="T1" fmla="*/ 1413286 h 2101850"/>
              <a:gd name="T2" fmla="*/ 1356586 w 2443163"/>
              <a:gd name="T3" fmla="*/ 1355097 h 2101850"/>
              <a:gd name="T4" fmla="*/ 550888 w 2443163"/>
              <a:gd name="T5" fmla="*/ 1250091 h 2101850"/>
              <a:gd name="T6" fmla="*/ 1133841 w 2443163"/>
              <a:gd name="T7" fmla="*/ 1342749 h 2101850"/>
              <a:gd name="T8" fmla="*/ 593264 w 2443163"/>
              <a:gd name="T9" fmla="*/ 1106481 h 2101850"/>
              <a:gd name="T10" fmla="*/ 682037 w 2443163"/>
              <a:gd name="T11" fmla="*/ 1195736 h 2101850"/>
              <a:gd name="T12" fmla="*/ 541300 w 2443163"/>
              <a:gd name="T13" fmla="*/ 1515074 h 2101850"/>
              <a:gd name="T14" fmla="*/ 36809 w 2443163"/>
              <a:gd name="T15" fmla="*/ 1454233 h 2101850"/>
              <a:gd name="T16" fmla="*/ 19177 w 2443163"/>
              <a:gd name="T17" fmla="*/ 1151880 h 2101850"/>
              <a:gd name="T18" fmla="*/ 231367 w 2443163"/>
              <a:gd name="T19" fmla="*/ 1076524 h 2101850"/>
              <a:gd name="T20" fmla="*/ 468920 w 2443163"/>
              <a:gd name="T21" fmla="*/ 1075289 h 2101850"/>
              <a:gd name="T22" fmla="*/ 1855820 w 2443163"/>
              <a:gd name="T23" fmla="*/ 1119864 h 2101850"/>
              <a:gd name="T24" fmla="*/ 1902835 w 2443163"/>
              <a:gd name="T25" fmla="*/ 1218910 h 2101850"/>
              <a:gd name="T26" fmla="*/ 1353184 w 2443163"/>
              <a:gd name="T27" fmla="*/ 1529045 h 2101850"/>
              <a:gd name="T28" fmla="*/ 1230077 w 2443163"/>
              <a:gd name="T29" fmla="*/ 1269670 h 2101850"/>
              <a:gd name="T30" fmla="*/ 1271216 w 2443163"/>
              <a:gd name="T31" fmla="*/ 1118936 h 2101850"/>
              <a:gd name="T32" fmla="*/ 1548670 w 2443163"/>
              <a:gd name="T33" fmla="*/ 1127603 h 2101850"/>
              <a:gd name="T34" fmla="*/ 397030 w 2443163"/>
              <a:gd name="T35" fmla="*/ 714888 h 2101850"/>
              <a:gd name="T36" fmla="*/ 470680 w 2443163"/>
              <a:gd name="T37" fmla="*/ 789563 h 2101850"/>
              <a:gd name="T38" fmla="*/ 373512 w 2443163"/>
              <a:gd name="T39" fmla="*/ 794500 h 2101850"/>
              <a:gd name="T40" fmla="*/ 478726 w 2443163"/>
              <a:gd name="T41" fmla="*/ 848808 h 2101850"/>
              <a:gd name="T42" fmla="*/ 490175 w 2443163"/>
              <a:gd name="T43" fmla="*/ 936442 h 2101850"/>
              <a:gd name="T44" fmla="*/ 464182 w 2443163"/>
              <a:gd name="T45" fmla="*/ 974087 h 2101850"/>
              <a:gd name="T46" fmla="*/ 383414 w 2443163"/>
              <a:gd name="T47" fmla="*/ 1069127 h 2101850"/>
              <a:gd name="T48" fmla="*/ 293982 w 2443163"/>
              <a:gd name="T49" fmla="*/ 1059562 h 2101850"/>
              <a:gd name="T50" fmla="*/ 214143 w 2443163"/>
              <a:gd name="T51" fmla="*/ 954956 h 2101850"/>
              <a:gd name="T52" fmla="*/ 189386 w 2443163"/>
              <a:gd name="T53" fmla="*/ 905276 h 2101850"/>
              <a:gd name="T54" fmla="*/ 204550 w 2443163"/>
              <a:gd name="T55" fmla="*/ 822580 h 2101850"/>
              <a:gd name="T56" fmla="*/ 206406 w 2443163"/>
              <a:gd name="T57" fmla="*/ 762717 h 2101850"/>
              <a:gd name="T58" fmla="*/ 1619894 w 2443163"/>
              <a:gd name="T59" fmla="*/ 705005 h 2101850"/>
              <a:gd name="T60" fmla="*/ 1693619 w 2443163"/>
              <a:gd name="T61" fmla="*/ 779620 h 2101850"/>
              <a:gd name="T62" fmla="*/ 1596352 w 2443163"/>
              <a:gd name="T63" fmla="*/ 784884 h 2101850"/>
              <a:gd name="T64" fmla="*/ 1701363 w 2443163"/>
              <a:gd name="T65" fmla="*/ 839374 h 2101850"/>
              <a:gd name="T66" fmla="*/ 1713135 w 2443163"/>
              <a:gd name="T67" fmla="*/ 926992 h 2101850"/>
              <a:gd name="T68" fmla="*/ 1687114 w 2443163"/>
              <a:gd name="T69" fmla="*/ 965074 h 2101850"/>
              <a:gd name="T70" fmla="*/ 1606265 w 2443163"/>
              <a:gd name="T71" fmla="*/ 1060123 h 2101850"/>
              <a:gd name="T72" fmla="*/ 1516741 w 2443163"/>
              <a:gd name="T73" fmla="*/ 1051144 h 2101850"/>
              <a:gd name="T74" fmla="*/ 1436511 w 2443163"/>
              <a:gd name="T75" fmla="*/ 946188 h 2101850"/>
              <a:gd name="T76" fmla="*/ 1412349 w 2443163"/>
              <a:gd name="T77" fmla="*/ 896032 h 2101850"/>
              <a:gd name="T78" fmla="*/ 1426908 w 2443163"/>
              <a:gd name="T79" fmla="*/ 813367 h 2101850"/>
              <a:gd name="T80" fmla="*/ 1429386 w 2443163"/>
              <a:gd name="T81" fmla="*/ 752994 h 2101850"/>
              <a:gd name="T82" fmla="*/ 962256 w 2443163"/>
              <a:gd name="T83" fmla="*/ 704441 h 2101850"/>
              <a:gd name="T84" fmla="*/ 1186818 w 2443163"/>
              <a:gd name="T85" fmla="*/ 540140 h 2101850"/>
              <a:gd name="T86" fmla="*/ 1165165 w 2443163"/>
              <a:gd name="T87" fmla="*/ 372441 h 2101850"/>
              <a:gd name="T88" fmla="*/ 1308378 w 2443163"/>
              <a:gd name="T89" fmla="*/ 453047 h 2101850"/>
              <a:gd name="T90" fmla="*/ 1290128 w 2443163"/>
              <a:gd name="T91" fmla="*/ 622291 h 2101850"/>
              <a:gd name="T92" fmla="*/ 707071 w 2443163"/>
              <a:gd name="T93" fmla="*/ 781960 h 2101850"/>
              <a:gd name="T94" fmla="*/ 638094 w 2443163"/>
              <a:gd name="T95" fmla="*/ 480534 h 2101850"/>
              <a:gd name="T96" fmla="*/ 742952 w 2443163"/>
              <a:gd name="T97" fmla="*/ 393751 h 2101850"/>
              <a:gd name="T98" fmla="*/ 1073608 w 2443163"/>
              <a:gd name="T99" fmla="*/ 373367 h 2101850"/>
              <a:gd name="T100" fmla="*/ 1088926 w 2443163"/>
              <a:gd name="T101" fmla="*/ 24994 h 2101850"/>
              <a:gd name="T102" fmla="*/ 1082730 w 2443163"/>
              <a:gd name="T103" fmla="*/ 95040 h 2101850"/>
              <a:gd name="T104" fmla="*/ 1081491 w 2443163"/>
              <a:gd name="T105" fmla="*/ 112937 h 2101850"/>
              <a:gd name="T106" fmla="*/ 1123001 w 2443163"/>
              <a:gd name="T107" fmla="*/ 147496 h 2101850"/>
              <a:gd name="T108" fmla="*/ 1119283 w 2443163"/>
              <a:gd name="T109" fmla="*/ 239759 h 2101850"/>
              <a:gd name="T110" fmla="*/ 1078084 w 2443163"/>
              <a:gd name="T111" fmla="*/ 309496 h 2101850"/>
              <a:gd name="T112" fmla="*/ 985773 w 2443163"/>
              <a:gd name="T113" fmla="*/ 368433 h 2101850"/>
              <a:gd name="T114" fmla="*/ 897179 w 2443163"/>
              <a:gd name="T115" fmla="*/ 319678 h 2101850"/>
              <a:gd name="T116" fmla="*/ 839872 w 2443163"/>
              <a:gd name="T117" fmla="*/ 241610 h 2101850"/>
              <a:gd name="T118" fmla="*/ 833986 w 2443163"/>
              <a:gd name="T119" fmla="*/ 151508 h 2101850"/>
              <a:gd name="T120" fmla="*/ 846996 w 2443163"/>
              <a:gd name="T121" fmla="*/ 78068 h 2101850"/>
              <a:gd name="T122" fmla="*/ 907402 w 2443163"/>
              <a:gd name="T123" fmla="*/ 16046 h 210185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443163" h="2101850">
                <a:moveTo>
                  <a:pt x="747374" y="1765061"/>
                </a:moveTo>
                <a:lnTo>
                  <a:pt x="702150" y="1770608"/>
                </a:lnTo>
                <a:lnTo>
                  <a:pt x="453819" y="1800721"/>
                </a:lnTo>
                <a:lnTo>
                  <a:pt x="441522" y="1805476"/>
                </a:lnTo>
                <a:lnTo>
                  <a:pt x="417323" y="1815382"/>
                </a:lnTo>
                <a:lnTo>
                  <a:pt x="372893" y="1832023"/>
                </a:lnTo>
                <a:lnTo>
                  <a:pt x="414150" y="1826872"/>
                </a:lnTo>
                <a:lnTo>
                  <a:pt x="432794" y="1824891"/>
                </a:lnTo>
                <a:lnTo>
                  <a:pt x="764828" y="1784080"/>
                </a:lnTo>
                <a:lnTo>
                  <a:pt x="761258" y="1780118"/>
                </a:lnTo>
                <a:lnTo>
                  <a:pt x="747374" y="1765061"/>
                </a:lnTo>
                <a:close/>
                <a:moveTo>
                  <a:pt x="2315427" y="1753208"/>
                </a:moveTo>
                <a:lnTo>
                  <a:pt x="2270204" y="1758768"/>
                </a:lnTo>
                <a:lnTo>
                  <a:pt x="2022269" y="1789344"/>
                </a:lnTo>
                <a:lnTo>
                  <a:pt x="2009575" y="1793712"/>
                </a:lnTo>
                <a:lnTo>
                  <a:pt x="1984980" y="1803242"/>
                </a:lnTo>
                <a:lnTo>
                  <a:pt x="1941344" y="1820317"/>
                </a:lnTo>
                <a:lnTo>
                  <a:pt x="1982600" y="1815552"/>
                </a:lnTo>
                <a:lnTo>
                  <a:pt x="2001245" y="1813169"/>
                </a:lnTo>
                <a:lnTo>
                  <a:pt x="2333279" y="1772269"/>
                </a:lnTo>
                <a:lnTo>
                  <a:pt x="2329708" y="1768695"/>
                </a:lnTo>
                <a:lnTo>
                  <a:pt x="2315427" y="1753208"/>
                </a:lnTo>
                <a:close/>
                <a:moveTo>
                  <a:pt x="556960" y="1723458"/>
                </a:moveTo>
                <a:lnTo>
                  <a:pt x="437158" y="1729005"/>
                </a:lnTo>
                <a:lnTo>
                  <a:pt x="403042" y="1730590"/>
                </a:lnTo>
                <a:lnTo>
                  <a:pt x="384001" y="1731779"/>
                </a:lnTo>
                <a:lnTo>
                  <a:pt x="171372" y="1750401"/>
                </a:lnTo>
                <a:lnTo>
                  <a:pt x="160662" y="1756741"/>
                </a:lnTo>
                <a:lnTo>
                  <a:pt x="96397" y="1792797"/>
                </a:lnTo>
                <a:lnTo>
                  <a:pt x="433985" y="1742080"/>
                </a:lnTo>
                <a:lnTo>
                  <a:pt x="472861" y="1736137"/>
                </a:lnTo>
                <a:lnTo>
                  <a:pt x="480398" y="1734948"/>
                </a:lnTo>
                <a:lnTo>
                  <a:pt x="556960" y="1723458"/>
                </a:lnTo>
                <a:close/>
                <a:moveTo>
                  <a:pt x="2125014" y="1711116"/>
                </a:moveTo>
                <a:lnTo>
                  <a:pt x="2005212" y="1717073"/>
                </a:lnTo>
                <a:lnTo>
                  <a:pt x="1970699" y="1718661"/>
                </a:lnTo>
                <a:lnTo>
                  <a:pt x="1952054" y="1719455"/>
                </a:lnTo>
                <a:lnTo>
                  <a:pt x="1739822" y="1738516"/>
                </a:lnTo>
                <a:lnTo>
                  <a:pt x="1728318" y="1744869"/>
                </a:lnTo>
                <a:lnTo>
                  <a:pt x="1664450" y="1781005"/>
                </a:lnTo>
                <a:lnTo>
                  <a:pt x="2002435" y="1730177"/>
                </a:lnTo>
                <a:lnTo>
                  <a:pt x="2040517" y="1724221"/>
                </a:lnTo>
                <a:lnTo>
                  <a:pt x="2048848" y="1723029"/>
                </a:lnTo>
                <a:lnTo>
                  <a:pt x="2125014" y="1711116"/>
                </a:lnTo>
                <a:close/>
                <a:moveTo>
                  <a:pt x="705721" y="1603403"/>
                </a:moveTo>
                <a:lnTo>
                  <a:pt x="704927" y="1603799"/>
                </a:lnTo>
                <a:lnTo>
                  <a:pt x="703737" y="1604591"/>
                </a:lnTo>
                <a:lnTo>
                  <a:pt x="703341" y="1605780"/>
                </a:lnTo>
                <a:lnTo>
                  <a:pt x="703341" y="1606969"/>
                </a:lnTo>
                <a:lnTo>
                  <a:pt x="703737" y="1607761"/>
                </a:lnTo>
                <a:lnTo>
                  <a:pt x="704134" y="1608950"/>
                </a:lnTo>
                <a:lnTo>
                  <a:pt x="706117" y="1610931"/>
                </a:lnTo>
                <a:lnTo>
                  <a:pt x="709291" y="1613704"/>
                </a:lnTo>
                <a:lnTo>
                  <a:pt x="708498" y="1608157"/>
                </a:lnTo>
                <a:lnTo>
                  <a:pt x="708101" y="1606572"/>
                </a:lnTo>
                <a:lnTo>
                  <a:pt x="707704" y="1604591"/>
                </a:lnTo>
                <a:lnTo>
                  <a:pt x="706514" y="1603799"/>
                </a:lnTo>
                <a:lnTo>
                  <a:pt x="705721" y="1603403"/>
                </a:lnTo>
                <a:close/>
                <a:moveTo>
                  <a:pt x="2273774" y="1591194"/>
                </a:moveTo>
                <a:lnTo>
                  <a:pt x="2272981" y="1591989"/>
                </a:lnTo>
                <a:lnTo>
                  <a:pt x="2272188" y="1592783"/>
                </a:lnTo>
                <a:lnTo>
                  <a:pt x="2270997" y="1593577"/>
                </a:lnTo>
                <a:lnTo>
                  <a:pt x="2270997" y="1594768"/>
                </a:lnTo>
                <a:lnTo>
                  <a:pt x="2271791" y="1595562"/>
                </a:lnTo>
                <a:lnTo>
                  <a:pt x="2272584" y="1596754"/>
                </a:lnTo>
                <a:lnTo>
                  <a:pt x="2274568" y="1599136"/>
                </a:lnTo>
                <a:lnTo>
                  <a:pt x="2277345" y="1601519"/>
                </a:lnTo>
                <a:lnTo>
                  <a:pt x="2276551" y="1595960"/>
                </a:lnTo>
                <a:lnTo>
                  <a:pt x="2276154" y="1593974"/>
                </a:lnTo>
                <a:lnTo>
                  <a:pt x="2275361" y="1592783"/>
                </a:lnTo>
                <a:lnTo>
                  <a:pt x="2274568" y="1591989"/>
                </a:lnTo>
                <a:lnTo>
                  <a:pt x="2273774" y="1591194"/>
                </a:lnTo>
                <a:close/>
                <a:moveTo>
                  <a:pt x="1138894" y="1506537"/>
                </a:moveTo>
                <a:lnTo>
                  <a:pt x="1284824" y="1506537"/>
                </a:lnTo>
                <a:lnTo>
                  <a:pt x="1284824" y="1722674"/>
                </a:lnTo>
                <a:lnTo>
                  <a:pt x="1454151" y="1722674"/>
                </a:lnTo>
                <a:lnTo>
                  <a:pt x="1454151" y="1868487"/>
                </a:lnTo>
                <a:lnTo>
                  <a:pt x="969963" y="1868487"/>
                </a:lnTo>
                <a:lnTo>
                  <a:pt x="969963" y="1722674"/>
                </a:lnTo>
                <a:lnTo>
                  <a:pt x="1138894" y="1722674"/>
                </a:lnTo>
                <a:lnTo>
                  <a:pt x="1138894" y="1506537"/>
                </a:lnTo>
                <a:close/>
                <a:moveTo>
                  <a:pt x="601390" y="1379537"/>
                </a:moveTo>
                <a:lnTo>
                  <a:pt x="614084" y="1379537"/>
                </a:lnTo>
                <a:lnTo>
                  <a:pt x="625985" y="1380329"/>
                </a:lnTo>
                <a:lnTo>
                  <a:pt x="638679" y="1381518"/>
                </a:lnTo>
                <a:lnTo>
                  <a:pt x="651373" y="1383895"/>
                </a:lnTo>
                <a:lnTo>
                  <a:pt x="664068" y="1385876"/>
                </a:lnTo>
                <a:lnTo>
                  <a:pt x="676762" y="1388650"/>
                </a:lnTo>
                <a:lnTo>
                  <a:pt x="689456" y="1392216"/>
                </a:lnTo>
                <a:lnTo>
                  <a:pt x="701754" y="1396178"/>
                </a:lnTo>
                <a:lnTo>
                  <a:pt x="714448" y="1399744"/>
                </a:lnTo>
                <a:lnTo>
                  <a:pt x="725952" y="1404499"/>
                </a:lnTo>
                <a:lnTo>
                  <a:pt x="737853" y="1409254"/>
                </a:lnTo>
                <a:lnTo>
                  <a:pt x="749754" y="1414404"/>
                </a:lnTo>
                <a:lnTo>
                  <a:pt x="760861" y="1419555"/>
                </a:lnTo>
                <a:lnTo>
                  <a:pt x="771969" y="1425499"/>
                </a:lnTo>
                <a:lnTo>
                  <a:pt x="782680" y="1431046"/>
                </a:lnTo>
                <a:lnTo>
                  <a:pt x="792597" y="1436989"/>
                </a:lnTo>
                <a:lnTo>
                  <a:pt x="802911" y="1442932"/>
                </a:lnTo>
                <a:lnTo>
                  <a:pt x="812035" y="1449272"/>
                </a:lnTo>
                <a:lnTo>
                  <a:pt x="820366" y="1455215"/>
                </a:lnTo>
                <a:lnTo>
                  <a:pt x="828696" y="1461555"/>
                </a:lnTo>
                <a:lnTo>
                  <a:pt x="836630" y="1467894"/>
                </a:lnTo>
                <a:lnTo>
                  <a:pt x="843771" y="1474234"/>
                </a:lnTo>
                <a:lnTo>
                  <a:pt x="850118" y="1480574"/>
                </a:lnTo>
                <a:lnTo>
                  <a:pt x="855275" y="1486517"/>
                </a:lnTo>
                <a:lnTo>
                  <a:pt x="860432" y="1492460"/>
                </a:lnTo>
                <a:lnTo>
                  <a:pt x="864796" y="1498404"/>
                </a:lnTo>
                <a:lnTo>
                  <a:pt x="867969" y="1504347"/>
                </a:lnTo>
                <a:lnTo>
                  <a:pt x="870746" y="1509102"/>
                </a:lnTo>
                <a:lnTo>
                  <a:pt x="872333" y="1514649"/>
                </a:lnTo>
                <a:lnTo>
                  <a:pt x="873126" y="1519403"/>
                </a:lnTo>
                <a:lnTo>
                  <a:pt x="873920" y="1526535"/>
                </a:lnTo>
                <a:lnTo>
                  <a:pt x="874713" y="1534064"/>
                </a:lnTo>
                <a:lnTo>
                  <a:pt x="874713" y="1541988"/>
                </a:lnTo>
                <a:lnTo>
                  <a:pt x="874713" y="1549913"/>
                </a:lnTo>
                <a:lnTo>
                  <a:pt x="874316" y="1558629"/>
                </a:lnTo>
                <a:lnTo>
                  <a:pt x="873523" y="1567346"/>
                </a:lnTo>
                <a:lnTo>
                  <a:pt x="872729" y="1576063"/>
                </a:lnTo>
                <a:lnTo>
                  <a:pt x="871539" y="1585573"/>
                </a:lnTo>
                <a:lnTo>
                  <a:pt x="867969" y="1604195"/>
                </a:lnTo>
                <a:lnTo>
                  <a:pt x="863605" y="1624006"/>
                </a:lnTo>
                <a:lnTo>
                  <a:pt x="858052" y="1644610"/>
                </a:lnTo>
                <a:lnTo>
                  <a:pt x="852101" y="1666006"/>
                </a:lnTo>
                <a:lnTo>
                  <a:pt x="844961" y="1687798"/>
                </a:lnTo>
                <a:lnTo>
                  <a:pt x="837820" y="1709986"/>
                </a:lnTo>
                <a:lnTo>
                  <a:pt x="829886" y="1732175"/>
                </a:lnTo>
                <a:lnTo>
                  <a:pt x="821159" y="1755156"/>
                </a:lnTo>
                <a:lnTo>
                  <a:pt x="804101" y="1799929"/>
                </a:lnTo>
                <a:lnTo>
                  <a:pt x="786250" y="1844702"/>
                </a:lnTo>
                <a:lnTo>
                  <a:pt x="764828" y="1907305"/>
                </a:lnTo>
                <a:lnTo>
                  <a:pt x="697787" y="1893437"/>
                </a:lnTo>
                <a:lnTo>
                  <a:pt x="694217" y="1943758"/>
                </a:lnTo>
                <a:lnTo>
                  <a:pt x="684299" y="2047568"/>
                </a:lnTo>
                <a:lnTo>
                  <a:pt x="678745" y="2101850"/>
                </a:lnTo>
                <a:lnTo>
                  <a:pt x="180100" y="2101850"/>
                </a:lnTo>
                <a:lnTo>
                  <a:pt x="173356" y="2032908"/>
                </a:lnTo>
                <a:lnTo>
                  <a:pt x="167802" y="1973078"/>
                </a:lnTo>
                <a:lnTo>
                  <a:pt x="161058" y="1900569"/>
                </a:lnTo>
                <a:lnTo>
                  <a:pt x="147174" y="1904532"/>
                </a:lnTo>
                <a:lnTo>
                  <a:pt x="132496" y="1908098"/>
                </a:lnTo>
                <a:lnTo>
                  <a:pt x="117819" y="1911267"/>
                </a:lnTo>
                <a:lnTo>
                  <a:pt x="103141" y="1913248"/>
                </a:lnTo>
                <a:lnTo>
                  <a:pt x="96397" y="1914041"/>
                </a:lnTo>
                <a:lnTo>
                  <a:pt x="89653" y="1914041"/>
                </a:lnTo>
                <a:lnTo>
                  <a:pt x="82909" y="1914041"/>
                </a:lnTo>
                <a:lnTo>
                  <a:pt x="76562" y="1913645"/>
                </a:lnTo>
                <a:lnTo>
                  <a:pt x="70612" y="1912852"/>
                </a:lnTo>
                <a:lnTo>
                  <a:pt x="65455" y="1911664"/>
                </a:lnTo>
                <a:lnTo>
                  <a:pt x="60298" y="1910079"/>
                </a:lnTo>
                <a:lnTo>
                  <a:pt x="55537" y="1907305"/>
                </a:lnTo>
                <a:lnTo>
                  <a:pt x="47207" y="1865702"/>
                </a:lnTo>
                <a:lnTo>
                  <a:pt x="37686" y="1814193"/>
                </a:lnTo>
                <a:lnTo>
                  <a:pt x="27372" y="1756741"/>
                </a:lnTo>
                <a:lnTo>
                  <a:pt x="18248" y="1697307"/>
                </a:lnTo>
                <a:lnTo>
                  <a:pt x="13488" y="1668779"/>
                </a:lnTo>
                <a:lnTo>
                  <a:pt x="9521" y="1641044"/>
                </a:lnTo>
                <a:lnTo>
                  <a:pt x="6347" y="1614893"/>
                </a:lnTo>
                <a:lnTo>
                  <a:pt x="3174" y="1590723"/>
                </a:lnTo>
                <a:lnTo>
                  <a:pt x="1190" y="1569724"/>
                </a:lnTo>
                <a:lnTo>
                  <a:pt x="397" y="1552290"/>
                </a:lnTo>
                <a:lnTo>
                  <a:pt x="0" y="1537630"/>
                </a:lnTo>
                <a:lnTo>
                  <a:pt x="397" y="1532479"/>
                </a:lnTo>
                <a:lnTo>
                  <a:pt x="793" y="1528120"/>
                </a:lnTo>
                <a:lnTo>
                  <a:pt x="1587" y="1520196"/>
                </a:lnTo>
                <a:lnTo>
                  <a:pt x="3967" y="1512668"/>
                </a:lnTo>
                <a:lnTo>
                  <a:pt x="6347" y="1505139"/>
                </a:lnTo>
                <a:lnTo>
                  <a:pt x="9521" y="1498007"/>
                </a:lnTo>
                <a:lnTo>
                  <a:pt x="13884" y="1490875"/>
                </a:lnTo>
                <a:lnTo>
                  <a:pt x="19041" y="1484140"/>
                </a:lnTo>
                <a:lnTo>
                  <a:pt x="24595" y="1477800"/>
                </a:lnTo>
                <a:lnTo>
                  <a:pt x="30942" y="1471460"/>
                </a:lnTo>
                <a:lnTo>
                  <a:pt x="38083" y="1465517"/>
                </a:lnTo>
                <a:lnTo>
                  <a:pt x="45620" y="1459574"/>
                </a:lnTo>
                <a:lnTo>
                  <a:pt x="53554" y="1454027"/>
                </a:lnTo>
                <a:lnTo>
                  <a:pt x="62281" y="1448480"/>
                </a:lnTo>
                <a:lnTo>
                  <a:pt x="71802" y="1442932"/>
                </a:lnTo>
                <a:lnTo>
                  <a:pt x="81323" y="1438574"/>
                </a:lnTo>
                <a:lnTo>
                  <a:pt x="91637" y="1433423"/>
                </a:lnTo>
                <a:lnTo>
                  <a:pt x="101951" y="1428668"/>
                </a:lnTo>
                <a:lnTo>
                  <a:pt x="112661" y="1424706"/>
                </a:lnTo>
                <a:lnTo>
                  <a:pt x="123769" y="1420348"/>
                </a:lnTo>
                <a:lnTo>
                  <a:pt x="135273" y="1416782"/>
                </a:lnTo>
                <a:lnTo>
                  <a:pt x="147174" y="1412820"/>
                </a:lnTo>
                <a:lnTo>
                  <a:pt x="171372" y="1405688"/>
                </a:lnTo>
                <a:lnTo>
                  <a:pt x="196364" y="1399348"/>
                </a:lnTo>
                <a:lnTo>
                  <a:pt x="221753" y="1393801"/>
                </a:lnTo>
                <a:lnTo>
                  <a:pt x="246744" y="1389442"/>
                </a:lnTo>
                <a:lnTo>
                  <a:pt x="271736" y="1385084"/>
                </a:lnTo>
                <a:lnTo>
                  <a:pt x="296728" y="1381122"/>
                </a:lnTo>
                <a:lnTo>
                  <a:pt x="302678" y="1380726"/>
                </a:lnTo>
                <a:lnTo>
                  <a:pt x="308629" y="1381122"/>
                </a:lnTo>
                <a:lnTo>
                  <a:pt x="388761" y="1665609"/>
                </a:lnTo>
                <a:lnTo>
                  <a:pt x="390745" y="1654515"/>
                </a:lnTo>
                <a:lnTo>
                  <a:pt x="418117" y="1459178"/>
                </a:lnTo>
                <a:lnTo>
                  <a:pt x="410579" y="1440159"/>
                </a:lnTo>
                <a:lnTo>
                  <a:pt x="425654" y="1414404"/>
                </a:lnTo>
                <a:lnTo>
                  <a:pt x="460960" y="1414404"/>
                </a:lnTo>
                <a:lnTo>
                  <a:pt x="475638" y="1440159"/>
                </a:lnTo>
                <a:lnTo>
                  <a:pt x="468497" y="1462744"/>
                </a:lnTo>
                <a:lnTo>
                  <a:pt x="493489" y="1668779"/>
                </a:lnTo>
                <a:lnTo>
                  <a:pt x="559737" y="1390631"/>
                </a:lnTo>
                <a:lnTo>
                  <a:pt x="567274" y="1387065"/>
                </a:lnTo>
                <a:lnTo>
                  <a:pt x="572828" y="1384292"/>
                </a:lnTo>
                <a:lnTo>
                  <a:pt x="576001" y="1382707"/>
                </a:lnTo>
                <a:lnTo>
                  <a:pt x="576795" y="1381518"/>
                </a:lnTo>
                <a:lnTo>
                  <a:pt x="576795" y="1381122"/>
                </a:lnTo>
                <a:lnTo>
                  <a:pt x="589092" y="1379933"/>
                </a:lnTo>
                <a:lnTo>
                  <a:pt x="601390" y="1379537"/>
                </a:lnTo>
                <a:close/>
                <a:moveTo>
                  <a:pt x="2169443" y="1366837"/>
                </a:moveTo>
                <a:lnTo>
                  <a:pt x="2181741" y="1366837"/>
                </a:lnTo>
                <a:lnTo>
                  <a:pt x="2194435" y="1367631"/>
                </a:lnTo>
                <a:lnTo>
                  <a:pt x="2207129" y="1369219"/>
                </a:lnTo>
                <a:lnTo>
                  <a:pt x="2219824" y="1370808"/>
                </a:lnTo>
                <a:lnTo>
                  <a:pt x="2232518" y="1373190"/>
                </a:lnTo>
                <a:lnTo>
                  <a:pt x="2245212" y="1376367"/>
                </a:lnTo>
                <a:lnTo>
                  <a:pt x="2257510" y="1379544"/>
                </a:lnTo>
                <a:lnTo>
                  <a:pt x="2269807" y="1383515"/>
                </a:lnTo>
                <a:lnTo>
                  <a:pt x="2282105" y="1387089"/>
                </a:lnTo>
                <a:lnTo>
                  <a:pt x="2294402" y="1391854"/>
                </a:lnTo>
                <a:lnTo>
                  <a:pt x="2306303" y="1396619"/>
                </a:lnTo>
                <a:lnTo>
                  <a:pt x="2317807" y="1401384"/>
                </a:lnTo>
                <a:lnTo>
                  <a:pt x="2328915" y="1406943"/>
                </a:lnTo>
                <a:lnTo>
                  <a:pt x="2340022" y="1412503"/>
                </a:lnTo>
                <a:lnTo>
                  <a:pt x="2350733" y="1418459"/>
                </a:lnTo>
                <a:lnTo>
                  <a:pt x="2361047" y="1424415"/>
                </a:lnTo>
                <a:lnTo>
                  <a:pt x="2370568" y="1430769"/>
                </a:lnTo>
                <a:lnTo>
                  <a:pt x="2380089" y="1436725"/>
                </a:lnTo>
                <a:lnTo>
                  <a:pt x="2388816" y="1443079"/>
                </a:lnTo>
                <a:lnTo>
                  <a:pt x="2397147" y="1449035"/>
                </a:lnTo>
                <a:lnTo>
                  <a:pt x="2404684" y="1455389"/>
                </a:lnTo>
                <a:lnTo>
                  <a:pt x="2411428" y="1461742"/>
                </a:lnTo>
                <a:lnTo>
                  <a:pt x="2417775" y="1468096"/>
                </a:lnTo>
                <a:lnTo>
                  <a:pt x="2423725" y="1474052"/>
                </a:lnTo>
                <a:lnTo>
                  <a:pt x="2428882" y="1480008"/>
                </a:lnTo>
                <a:lnTo>
                  <a:pt x="2432849" y="1485965"/>
                </a:lnTo>
                <a:lnTo>
                  <a:pt x="2436419" y="1491524"/>
                </a:lnTo>
                <a:lnTo>
                  <a:pt x="2438800" y="1497083"/>
                </a:lnTo>
                <a:lnTo>
                  <a:pt x="2440386" y="1502246"/>
                </a:lnTo>
                <a:lnTo>
                  <a:pt x="2441180" y="1507011"/>
                </a:lnTo>
                <a:lnTo>
                  <a:pt x="2442370" y="1514158"/>
                </a:lnTo>
                <a:lnTo>
                  <a:pt x="2442766" y="1521703"/>
                </a:lnTo>
                <a:lnTo>
                  <a:pt x="2443163" y="1529645"/>
                </a:lnTo>
                <a:lnTo>
                  <a:pt x="2443163" y="1537984"/>
                </a:lnTo>
                <a:lnTo>
                  <a:pt x="2442766" y="1546323"/>
                </a:lnTo>
                <a:lnTo>
                  <a:pt x="2441973" y="1554662"/>
                </a:lnTo>
                <a:lnTo>
                  <a:pt x="2440386" y="1563795"/>
                </a:lnTo>
                <a:lnTo>
                  <a:pt x="2439196" y="1573325"/>
                </a:lnTo>
                <a:lnTo>
                  <a:pt x="2436023" y="1592386"/>
                </a:lnTo>
                <a:lnTo>
                  <a:pt x="2431659" y="1612240"/>
                </a:lnTo>
                <a:lnTo>
                  <a:pt x="2426105" y="1632889"/>
                </a:lnTo>
                <a:lnTo>
                  <a:pt x="2419758" y="1653935"/>
                </a:lnTo>
                <a:lnTo>
                  <a:pt x="2413014" y="1675775"/>
                </a:lnTo>
                <a:lnTo>
                  <a:pt x="2405477" y="1698012"/>
                </a:lnTo>
                <a:lnTo>
                  <a:pt x="2397543" y="1720647"/>
                </a:lnTo>
                <a:lnTo>
                  <a:pt x="2389609" y="1742884"/>
                </a:lnTo>
                <a:lnTo>
                  <a:pt x="2372155" y="1788550"/>
                </a:lnTo>
                <a:lnTo>
                  <a:pt x="2354700" y="1833024"/>
                </a:lnTo>
                <a:lnTo>
                  <a:pt x="2333279" y="1895765"/>
                </a:lnTo>
                <a:lnTo>
                  <a:pt x="2265840" y="1881866"/>
                </a:lnTo>
                <a:lnTo>
                  <a:pt x="2262270" y="1932297"/>
                </a:lnTo>
                <a:lnTo>
                  <a:pt x="2252749" y="2035938"/>
                </a:lnTo>
                <a:lnTo>
                  <a:pt x="2247196" y="2090737"/>
                </a:lnTo>
                <a:lnTo>
                  <a:pt x="1748153" y="2090737"/>
                </a:lnTo>
                <a:lnTo>
                  <a:pt x="1741409" y="2021643"/>
                </a:lnTo>
                <a:lnTo>
                  <a:pt x="1735459" y="1961682"/>
                </a:lnTo>
                <a:lnTo>
                  <a:pt x="1729112" y="1889014"/>
                </a:lnTo>
                <a:lnTo>
                  <a:pt x="1714831" y="1892985"/>
                </a:lnTo>
                <a:lnTo>
                  <a:pt x="1700550" y="1896956"/>
                </a:lnTo>
                <a:lnTo>
                  <a:pt x="1685872" y="1899736"/>
                </a:lnTo>
                <a:lnTo>
                  <a:pt x="1671591" y="1901721"/>
                </a:lnTo>
                <a:lnTo>
                  <a:pt x="1664450" y="1902118"/>
                </a:lnTo>
                <a:lnTo>
                  <a:pt x="1657707" y="1902515"/>
                </a:lnTo>
                <a:lnTo>
                  <a:pt x="1651359" y="1902515"/>
                </a:lnTo>
                <a:lnTo>
                  <a:pt x="1645012" y="1902118"/>
                </a:lnTo>
                <a:lnTo>
                  <a:pt x="1639062" y="1901324"/>
                </a:lnTo>
                <a:lnTo>
                  <a:pt x="1633111" y="1900133"/>
                </a:lnTo>
                <a:lnTo>
                  <a:pt x="1627954" y="1898544"/>
                </a:lnTo>
                <a:lnTo>
                  <a:pt x="1623591" y="1895765"/>
                </a:lnTo>
                <a:lnTo>
                  <a:pt x="1615260" y="1854070"/>
                </a:lnTo>
                <a:lnTo>
                  <a:pt x="1605739" y="1802448"/>
                </a:lnTo>
                <a:lnTo>
                  <a:pt x="1595822" y="1744869"/>
                </a:lnTo>
                <a:lnTo>
                  <a:pt x="1585905" y="1685305"/>
                </a:lnTo>
                <a:lnTo>
                  <a:pt x="1581938" y="1656715"/>
                </a:lnTo>
                <a:lnTo>
                  <a:pt x="1577574" y="1628918"/>
                </a:lnTo>
                <a:lnTo>
                  <a:pt x="1574004" y="1602710"/>
                </a:lnTo>
                <a:lnTo>
                  <a:pt x="1571624" y="1578885"/>
                </a:lnTo>
                <a:lnTo>
                  <a:pt x="1569640" y="1557442"/>
                </a:lnTo>
                <a:lnTo>
                  <a:pt x="1568450" y="1539969"/>
                </a:lnTo>
                <a:lnTo>
                  <a:pt x="1568450" y="1525674"/>
                </a:lnTo>
                <a:lnTo>
                  <a:pt x="1568847" y="1520115"/>
                </a:lnTo>
                <a:lnTo>
                  <a:pt x="1569244" y="1515747"/>
                </a:lnTo>
                <a:lnTo>
                  <a:pt x="1570037" y="1507805"/>
                </a:lnTo>
                <a:lnTo>
                  <a:pt x="1571624" y="1500260"/>
                </a:lnTo>
                <a:lnTo>
                  <a:pt x="1574004" y="1492715"/>
                </a:lnTo>
                <a:lnTo>
                  <a:pt x="1577574" y="1485568"/>
                </a:lnTo>
                <a:lnTo>
                  <a:pt x="1581938" y="1478420"/>
                </a:lnTo>
                <a:lnTo>
                  <a:pt x="1586698" y="1471669"/>
                </a:lnTo>
                <a:lnTo>
                  <a:pt x="1592649" y="1465316"/>
                </a:lnTo>
                <a:lnTo>
                  <a:pt x="1598996" y="1458962"/>
                </a:lnTo>
                <a:lnTo>
                  <a:pt x="1605739" y="1452609"/>
                </a:lnTo>
                <a:lnTo>
                  <a:pt x="1613277" y="1447050"/>
                </a:lnTo>
                <a:lnTo>
                  <a:pt x="1622004" y="1441093"/>
                </a:lnTo>
                <a:lnTo>
                  <a:pt x="1630335" y="1435534"/>
                </a:lnTo>
                <a:lnTo>
                  <a:pt x="1639459" y="1430769"/>
                </a:lnTo>
                <a:lnTo>
                  <a:pt x="1649376" y="1425607"/>
                </a:lnTo>
                <a:lnTo>
                  <a:pt x="1659293" y="1420842"/>
                </a:lnTo>
                <a:lnTo>
                  <a:pt x="1670004" y="1416474"/>
                </a:lnTo>
                <a:lnTo>
                  <a:pt x="1680715" y="1412106"/>
                </a:lnTo>
                <a:lnTo>
                  <a:pt x="1692219" y="1407737"/>
                </a:lnTo>
                <a:lnTo>
                  <a:pt x="1703723" y="1404164"/>
                </a:lnTo>
                <a:lnTo>
                  <a:pt x="1715227" y="1400193"/>
                </a:lnTo>
                <a:lnTo>
                  <a:pt x="1739426" y="1393045"/>
                </a:lnTo>
                <a:lnTo>
                  <a:pt x="1764418" y="1386692"/>
                </a:lnTo>
                <a:lnTo>
                  <a:pt x="1789409" y="1381132"/>
                </a:lnTo>
                <a:lnTo>
                  <a:pt x="1814798" y="1376764"/>
                </a:lnTo>
                <a:lnTo>
                  <a:pt x="1840186" y="1372396"/>
                </a:lnTo>
                <a:lnTo>
                  <a:pt x="1864781" y="1368822"/>
                </a:lnTo>
                <a:lnTo>
                  <a:pt x="1870335" y="1368425"/>
                </a:lnTo>
                <a:lnTo>
                  <a:pt x="1876286" y="1368822"/>
                </a:lnTo>
                <a:lnTo>
                  <a:pt x="1956815" y="1653538"/>
                </a:lnTo>
                <a:lnTo>
                  <a:pt x="1958402" y="1642419"/>
                </a:lnTo>
                <a:lnTo>
                  <a:pt x="1986170" y="1446653"/>
                </a:lnTo>
                <a:lnTo>
                  <a:pt x="1978236" y="1427195"/>
                </a:lnTo>
                <a:lnTo>
                  <a:pt x="1993707" y="1401781"/>
                </a:lnTo>
                <a:lnTo>
                  <a:pt x="2029013" y="1401384"/>
                </a:lnTo>
                <a:lnTo>
                  <a:pt x="2043691" y="1427195"/>
                </a:lnTo>
                <a:lnTo>
                  <a:pt x="2036947" y="1450226"/>
                </a:lnTo>
                <a:lnTo>
                  <a:pt x="2061939" y="1656715"/>
                </a:lnTo>
                <a:lnTo>
                  <a:pt x="2127790" y="1377558"/>
                </a:lnTo>
                <a:lnTo>
                  <a:pt x="2134931" y="1374382"/>
                </a:lnTo>
                <a:lnTo>
                  <a:pt x="2140881" y="1371602"/>
                </a:lnTo>
                <a:lnTo>
                  <a:pt x="2144452" y="1369617"/>
                </a:lnTo>
                <a:lnTo>
                  <a:pt x="2144848" y="1369219"/>
                </a:lnTo>
                <a:lnTo>
                  <a:pt x="2145245" y="1368822"/>
                </a:lnTo>
                <a:lnTo>
                  <a:pt x="2157146" y="1367234"/>
                </a:lnTo>
                <a:lnTo>
                  <a:pt x="2169443" y="1366837"/>
                </a:lnTo>
                <a:close/>
                <a:moveTo>
                  <a:pt x="457200" y="911225"/>
                </a:moveTo>
                <a:lnTo>
                  <a:pt x="471091" y="912017"/>
                </a:lnTo>
                <a:lnTo>
                  <a:pt x="484188" y="913204"/>
                </a:lnTo>
                <a:lnTo>
                  <a:pt x="496888" y="914788"/>
                </a:lnTo>
                <a:lnTo>
                  <a:pt x="509191" y="917163"/>
                </a:lnTo>
                <a:lnTo>
                  <a:pt x="520700" y="919934"/>
                </a:lnTo>
                <a:lnTo>
                  <a:pt x="532210" y="923497"/>
                </a:lnTo>
                <a:lnTo>
                  <a:pt x="542529" y="926664"/>
                </a:lnTo>
                <a:lnTo>
                  <a:pt x="552847" y="930623"/>
                </a:lnTo>
                <a:lnTo>
                  <a:pt x="561975" y="934582"/>
                </a:lnTo>
                <a:lnTo>
                  <a:pt x="570707" y="938936"/>
                </a:lnTo>
                <a:lnTo>
                  <a:pt x="579041" y="943291"/>
                </a:lnTo>
                <a:lnTo>
                  <a:pt x="586979" y="947646"/>
                </a:lnTo>
                <a:lnTo>
                  <a:pt x="593725" y="952000"/>
                </a:lnTo>
                <a:lnTo>
                  <a:pt x="606029" y="959918"/>
                </a:lnTo>
                <a:lnTo>
                  <a:pt x="615554" y="967440"/>
                </a:lnTo>
                <a:lnTo>
                  <a:pt x="622300" y="973378"/>
                </a:lnTo>
                <a:lnTo>
                  <a:pt x="627857" y="978524"/>
                </a:lnTo>
                <a:lnTo>
                  <a:pt x="625872" y="982483"/>
                </a:lnTo>
                <a:lnTo>
                  <a:pt x="623491" y="986838"/>
                </a:lnTo>
                <a:lnTo>
                  <a:pt x="620316" y="992380"/>
                </a:lnTo>
                <a:lnTo>
                  <a:pt x="615950" y="999110"/>
                </a:lnTo>
                <a:lnTo>
                  <a:pt x="609997" y="1005840"/>
                </a:lnTo>
                <a:lnTo>
                  <a:pt x="603647" y="1012966"/>
                </a:lnTo>
                <a:lnTo>
                  <a:pt x="600075" y="1016133"/>
                </a:lnTo>
                <a:lnTo>
                  <a:pt x="595710" y="1019696"/>
                </a:lnTo>
                <a:lnTo>
                  <a:pt x="591344" y="1022467"/>
                </a:lnTo>
                <a:lnTo>
                  <a:pt x="586979" y="1026030"/>
                </a:lnTo>
                <a:lnTo>
                  <a:pt x="581819" y="1028405"/>
                </a:lnTo>
                <a:lnTo>
                  <a:pt x="576660" y="1031176"/>
                </a:lnTo>
                <a:lnTo>
                  <a:pt x="571104" y="1033156"/>
                </a:lnTo>
                <a:lnTo>
                  <a:pt x="565547" y="1035135"/>
                </a:lnTo>
                <a:lnTo>
                  <a:pt x="559594" y="1036323"/>
                </a:lnTo>
                <a:lnTo>
                  <a:pt x="552847" y="1037510"/>
                </a:lnTo>
                <a:lnTo>
                  <a:pt x="546100" y="1038302"/>
                </a:lnTo>
                <a:lnTo>
                  <a:pt x="538957" y="1038302"/>
                </a:lnTo>
                <a:lnTo>
                  <a:pt x="531813" y="1037510"/>
                </a:lnTo>
                <a:lnTo>
                  <a:pt x="523479" y="1035927"/>
                </a:lnTo>
                <a:lnTo>
                  <a:pt x="515541" y="1034343"/>
                </a:lnTo>
                <a:lnTo>
                  <a:pt x="507207" y="1031572"/>
                </a:lnTo>
                <a:lnTo>
                  <a:pt x="498872" y="1028009"/>
                </a:lnTo>
                <a:lnTo>
                  <a:pt x="489347" y="1024446"/>
                </a:lnTo>
                <a:lnTo>
                  <a:pt x="479029" y="1019300"/>
                </a:lnTo>
                <a:lnTo>
                  <a:pt x="467916" y="1014945"/>
                </a:lnTo>
                <a:lnTo>
                  <a:pt x="511969" y="1034739"/>
                </a:lnTo>
                <a:lnTo>
                  <a:pt x="532210" y="1043844"/>
                </a:lnTo>
                <a:lnTo>
                  <a:pt x="541735" y="1047803"/>
                </a:lnTo>
                <a:lnTo>
                  <a:pt x="551260" y="1050970"/>
                </a:lnTo>
                <a:lnTo>
                  <a:pt x="560785" y="1053741"/>
                </a:lnTo>
                <a:lnTo>
                  <a:pt x="569119" y="1055721"/>
                </a:lnTo>
                <a:lnTo>
                  <a:pt x="577454" y="1056908"/>
                </a:lnTo>
                <a:lnTo>
                  <a:pt x="585788" y="1057700"/>
                </a:lnTo>
                <a:lnTo>
                  <a:pt x="592932" y="1056908"/>
                </a:lnTo>
                <a:lnTo>
                  <a:pt x="596504" y="1056512"/>
                </a:lnTo>
                <a:lnTo>
                  <a:pt x="600075" y="1055721"/>
                </a:lnTo>
                <a:lnTo>
                  <a:pt x="602854" y="1054533"/>
                </a:lnTo>
                <a:lnTo>
                  <a:pt x="606425" y="1053345"/>
                </a:lnTo>
                <a:lnTo>
                  <a:pt x="609204" y="1051762"/>
                </a:lnTo>
                <a:lnTo>
                  <a:pt x="611585" y="1049387"/>
                </a:lnTo>
                <a:lnTo>
                  <a:pt x="613569" y="1063638"/>
                </a:lnTo>
                <a:lnTo>
                  <a:pt x="613966" y="1076702"/>
                </a:lnTo>
                <a:lnTo>
                  <a:pt x="613966" y="1088974"/>
                </a:lnTo>
                <a:lnTo>
                  <a:pt x="613172" y="1100851"/>
                </a:lnTo>
                <a:lnTo>
                  <a:pt x="615554" y="1098871"/>
                </a:lnTo>
                <a:lnTo>
                  <a:pt x="616347" y="1098476"/>
                </a:lnTo>
                <a:lnTo>
                  <a:pt x="617538" y="1098080"/>
                </a:lnTo>
                <a:lnTo>
                  <a:pt x="619522" y="1098476"/>
                </a:lnTo>
                <a:lnTo>
                  <a:pt x="621110" y="1099267"/>
                </a:lnTo>
                <a:lnTo>
                  <a:pt x="622300" y="1100851"/>
                </a:lnTo>
                <a:lnTo>
                  <a:pt x="623888" y="1102434"/>
                </a:lnTo>
                <a:lnTo>
                  <a:pt x="625079" y="1105601"/>
                </a:lnTo>
                <a:lnTo>
                  <a:pt x="626666" y="1108373"/>
                </a:lnTo>
                <a:lnTo>
                  <a:pt x="628650" y="1115498"/>
                </a:lnTo>
                <a:lnTo>
                  <a:pt x="630635" y="1124999"/>
                </a:lnTo>
                <a:lnTo>
                  <a:pt x="631825" y="1134896"/>
                </a:lnTo>
                <a:lnTo>
                  <a:pt x="632619" y="1146377"/>
                </a:lnTo>
                <a:lnTo>
                  <a:pt x="633413" y="1158649"/>
                </a:lnTo>
                <a:lnTo>
                  <a:pt x="632619" y="1170525"/>
                </a:lnTo>
                <a:lnTo>
                  <a:pt x="631825" y="1182006"/>
                </a:lnTo>
                <a:lnTo>
                  <a:pt x="630635" y="1191903"/>
                </a:lnTo>
                <a:lnTo>
                  <a:pt x="628650" y="1201404"/>
                </a:lnTo>
                <a:lnTo>
                  <a:pt x="626666" y="1208530"/>
                </a:lnTo>
                <a:lnTo>
                  <a:pt x="625079" y="1211301"/>
                </a:lnTo>
                <a:lnTo>
                  <a:pt x="623888" y="1214072"/>
                </a:lnTo>
                <a:lnTo>
                  <a:pt x="622300" y="1216051"/>
                </a:lnTo>
                <a:lnTo>
                  <a:pt x="621110" y="1217635"/>
                </a:lnTo>
                <a:lnTo>
                  <a:pt x="619522" y="1218427"/>
                </a:lnTo>
                <a:lnTo>
                  <a:pt x="617538" y="1218823"/>
                </a:lnTo>
                <a:lnTo>
                  <a:pt x="615950" y="1218427"/>
                </a:lnTo>
                <a:lnTo>
                  <a:pt x="614760" y="1217239"/>
                </a:lnTo>
                <a:lnTo>
                  <a:pt x="613172" y="1216051"/>
                </a:lnTo>
                <a:lnTo>
                  <a:pt x="611585" y="1213676"/>
                </a:lnTo>
                <a:lnTo>
                  <a:pt x="609997" y="1210905"/>
                </a:lnTo>
                <a:lnTo>
                  <a:pt x="608807" y="1207738"/>
                </a:lnTo>
                <a:lnTo>
                  <a:pt x="606822" y="1199820"/>
                </a:lnTo>
                <a:lnTo>
                  <a:pt x="604838" y="1210113"/>
                </a:lnTo>
                <a:lnTo>
                  <a:pt x="603250" y="1220802"/>
                </a:lnTo>
                <a:lnTo>
                  <a:pt x="600869" y="1230303"/>
                </a:lnTo>
                <a:lnTo>
                  <a:pt x="598091" y="1240596"/>
                </a:lnTo>
                <a:lnTo>
                  <a:pt x="595313" y="1249701"/>
                </a:lnTo>
                <a:lnTo>
                  <a:pt x="591741" y="1258806"/>
                </a:lnTo>
                <a:lnTo>
                  <a:pt x="588169" y="1267912"/>
                </a:lnTo>
                <a:lnTo>
                  <a:pt x="584200" y="1276621"/>
                </a:lnTo>
                <a:lnTo>
                  <a:pt x="579835" y="1284934"/>
                </a:lnTo>
                <a:lnTo>
                  <a:pt x="575072" y="1292852"/>
                </a:lnTo>
                <a:lnTo>
                  <a:pt x="570310" y="1300770"/>
                </a:lnTo>
                <a:lnTo>
                  <a:pt x="565547" y="1308291"/>
                </a:lnTo>
                <a:lnTo>
                  <a:pt x="559991" y="1315417"/>
                </a:lnTo>
                <a:lnTo>
                  <a:pt x="554435" y="1322147"/>
                </a:lnTo>
                <a:lnTo>
                  <a:pt x="548482" y="1328481"/>
                </a:lnTo>
                <a:lnTo>
                  <a:pt x="542529" y="1334815"/>
                </a:lnTo>
                <a:lnTo>
                  <a:pt x="536575" y="1340357"/>
                </a:lnTo>
                <a:lnTo>
                  <a:pt x="530225" y="1345900"/>
                </a:lnTo>
                <a:lnTo>
                  <a:pt x="523875" y="1351046"/>
                </a:lnTo>
                <a:lnTo>
                  <a:pt x="517922" y="1356193"/>
                </a:lnTo>
                <a:lnTo>
                  <a:pt x="511572" y="1360151"/>
                </a:lnTo>
                <a:lnTo>
                  <a:pt x="504825" y="1364506"/>
                </a:lnTo>
                <a:lnTo>
                  <a:pt x="498475" y="1368465"/>
                </a:lnTo>
                <a:lnTo>
                  <a:pt x="491729" y="1371632"/>
                </a:lnTo>
                <a:lnTo>
                  <a:pt x="485379" y="1374799"/>
                </a:lnTo>
                <a:lnTo>
                  <a:pt x="478632" y="1377174"/>
                </a:lnTo>
                <a:lnTo>
                  <a:pt x="471885" y="1379153"/>
                </a:lnTo>
                <a:lnTo>
                  <a:pt x="465535" y="1380737"/>
                </a:lnTo>
                <a:lnTo>
                  <a:pt x="459185" y="1382716"/>
                </a:lnTo>
                <a:lnTo>
                  <a:pt x="452835" y="1383508"/>
                </a:lnTo>
                <a:lnTo>
                  <a:pt x="446485" y="1384300"/>
                </a:lnTo>
                <a:lnTo>
                  <a:pt x="440532" y="1384300"/>
                </a:lnTo>
                <a:lnTo>
                  <a:pt x="435372" y="1384300"/>
                </a:lnTo>
                <a:lnTo>
                  <a:pt x="430610" y="1383508"/>
                </a:lnTo>
                <a:lnTo>
                  <a:pt x="425054" y="1382716"/>
                </a:lnTo>
                <a:lnTo>
                  <a:pt x="419497" y="1380737"/>
                </a:lnTo>
                <a:lnTo>
                  <a:pt x="413544" y="1378758"/>
                </a:lnTo>
                <a:lnTo>
                  <a:pt x="407591" y="1376778"/>
                </a:lnTo>
                <a:lnTo>
                  <a:pt x="401638" y="1374007"/>
                </a:lnTo>
                <a:lnTo>
                  <a:pt x="395288" y="1370840"/>
                </a:lnTo>
                <a:lnTo>
                  <a:pt x="389732" y="1367277"/>
                </a:lnTo>
                <a:lnTo>
                  <a:pt x="383382" y="1363714"/>
                </a:lnTo>
                <a:lnTo>
                  <a:pt x="377032" y="1359360"/>
                </a:lnTo>
                <a:lnTo>
                  <a:pt x="370682" y="1355005"/>
                </a:lnTo>
                <a:lnTo>
                  <a:pt x="364332" y="1350254"/>
                </a:lnTo>
                <a:lnTo>
                  <a:pt x="357982" y="1345108"/>
                </a:lnTo>
                <a:lnTo>
                  <a:pt x="351632" y="1339566"/>
                </a:lnTo>
                <a:lnTo>
                  <a:pt x="345282" y="1333627"/>
                </a:lnTo>
                <a:lnTo>
                  <a:pt x="339329" y="1327689"/>
                </a:lnTo>
                <a:lnTo>
                  <a:pt x="332979" y="1321355"/>
                </a:lnTo>
                <a:lnTo>
                  <a:pt x="327025" y="1314625"/>
                </a:lnTo>
                <a:lnTo>
                  <a:pt x="321072" y="1307895"/>
                </a:lnTo>
                <a:lnTo>
                  <a:pt x="315913" y="1300770"/>
                </a:lnTo>
                <a:lnTo>
                  <a:pt x="310357" y="1292852"/>
                </a:lnTo>
                <a:lnTo>
                  <a:pt x="304800" y="1285330"/>
                </a:lnTo>
                <a:lnTo>
                  <a:pt x="299641" y="1277413"/>
                </a:lnTo>
                <a:lnTo>
                  <a:pt x="294879" y="1269099"/>
                </a:lnTo>
                <a:lnTo>
                  <a:pt x="290116" y="1260786"/>
                </a:lnTo>
                <a:lnTo>
                  <a:pt x="285750" y="1252076"/>
                </a:lnTo>
                <a:lnTo>
                  <a:pt x="281782" y="1243367"/>
                </a:lnTo>
                <a:lnTo>
                  <a:pt x="277813" y="1234658"/>
                </a:lnTo>
                <a:lnTo>
                  <a:pt x="274638" y="1225157"/>
                </a:lnTo>
                <a:lnTo>
                  <a:pt x="271066" y="1216051"/>
                </a:lnTo>
                <a:lnTo>
                  <a:pt x="268685" y="1206550"/>
                </a:lnTo>
                <a:lnTo>
                  <a:pt x="266304" y="1212884"/>
                </a:lnTo>
                <a:lnTo>
                  <a:pt x="263922" y="1217635"/>
                </a:lnTo>
                <a:lnTo>
                  <a:pt x="262732" y="1219614"/>
                </a:lnTo>
                <a:lnTo>
                  <a:pt x="261541" y="1220802"/>
                </a:lnTo>
                <a:lnTo>
                  <a:pt x="259557" y="1221594"/>
                </a:lnTo>
                <a:lnTo>
                  <a:pt x="258366" y="1221990"/>
                </a:lnTo>
                <a:lnTo>
                  <a:pt x="256779" y="1221594"/>
                </a:lnTo>
                <a:lnTo>
                  <a:pt x="255191" y="1220802"/>
                </a:lnTo>
                <a:lnTo>
                  <a:pt x="254000" y="1218823"/>
                </a:lnTo>
                <a:lnTo>
                  <a:pt x="252016" y="1216843"/>
                </a:lnTo>
                <a:lnTo>
                  <a:pt x="250825" y="1214468"/>
                </a:lnTo>
                <a:lnTo>
                  <a:pt x="249635" y="1211301"/>
                </a:lnTo>
                <a:lnTo>
                  <a:pt x="247650" y="1203779"/>
                </a:lnTo>
                <a:lnTo>
                  <a:pt x="245269" y="1195070"/>
                </a:lnTo>
                <a:lnTo>
                  <a:pt x="244079" y="1184777"/>
                </a:lnTo>
                <a:lnTo>
                  <a:pt x="243285" y="1173692"/>
                </a:lnTo>
                <a:lnTo>
                  <a:pt x="242888" y="1161420"/>
                </a:lnTo>
                <a:lnTo>
                  <a:pt x="243285" y="1149148"/>
                </a:lnTo>
                <a:lnTo>
                  <a:pt x="244079" y="1137668"/>
                </a:lnTo>
                <a:lnTo>
                  <a:pt x="245269" y="1127375"/>
                </a:lnTo>
                <a:lnTo>
                  <a:pt x="247650" y="1118665"/>
                </a:lnTo>
                <a:lnTo>
                  <a:pt x="249635" y="1111540"/>
                </a:lnTo>
                <a:lnTo>
                  <a:pt x="250825" y="1107977"/>
                </a:lnTo>
                <a:lnTo>
                  <a:pt x="252016" y="1105601"/>
                </a:lnTo>
                <a:lnTo>
                  <a:pt x="254000" y="1103622"/>
                </a:lnTo>
                <a:lnTo>
                  <a:pt x="255191" y="1102038"/>
                </a:lnTo>
                <a:lnTo>
                  <a:pt x="256779" y="1101247"/>
                </a:lnTo>
                <a:lnTo>
                  <a:pt x="258366" y="1100851"/>
                </a:lnTo>
                <a:lnTo>
                  <a:pt x="259160" y="1101247"/>
                </a:lnTo>
                <a:lnTo>
                  <a:pt x="259954" y="1101643"/>
                </a:lnTo>
                <a:lnTo>
                  <a:pt x="260747" y="1093725"/>
                </a:lnTo>
                <a:lnTo>
                  <a:pt x="261144" y="1085807"/>
                </a:lnTo>
                <a:lnTo>
                  <a:pt x="261938" y="1078682"/>
                </a:lnTo>
                <a:lnTo>
                  <a:pt x="263129" y="1071952"/>
                </a:lnTo>
                <a:lnTo>
                  <a:pt x="262732" y="1063242"/>
                </a:lnTo>
                <a:lnTo>
                  <a:pt x="262335" y="1055325"/>
                </a:lnTo>
                <a:lnTo>
                  <a:pt x="262335" y="1047803"/>
                </a:lnTo>
                <a:lnTo>
                  <a:pt x="262335" y="1040677"/>
                </a:lnTo>
                <a:lnTo>
                  <a:pt x="263129" y="1033947"/>
                </a:lnTo>
                <a:lnTo>
                  <a:pt x="263922" y="1028009"/>
                </a:lnTo>
                <a:lnTo>
                  <a:pt x="265510" y="1022071"/>
                </a:lnTo>
                <a:lnTo>
                  <a:pt x="267494" y="1016925"/>
                </a:lnTo>
                <a:lnTo>
                  <a:pt x="269082" y="1011778"/>
                </a:lnTo>
                <a:lnTo>
                  <a:pt x="271463" y="1007028"/>
                </a:lnTo>
                <a:lnTo>
                  <a:pt x="274241" y="1002277"/>
                </a:lnTo>
                <a:lnTo>
                  <a:pt x="277019" y="998714"/>
                </a:lnTo>
                <a:lnTo>
                  <a:pt x="279797" y="995151"/>
                </a:lnTo>
                <a:lnTo>
                  <a:pt x="283369" y="991984"/>
                </a:lnTo>
                <a:lnTo>
                  <a:pt x="286544" y="988817"/>
                </a:lnTo>
                <a:lnTo>
                  <a:pt x="290910" y="986442"/>
                </a:lnTo>
                <a:lnTo>
                  <a:pt x="273447" y="986442"/>
                </a:lnTo>
                <a:lnTo>
                  <a:pt x="259954" y="986838"/>
                </a:lnTo>
                <a:lnTo>
                  <a:pt x="248841" y="987630"/>
                </a:lnTo>
                <a:lnTo>
                  <a:pt x="256779" y="983671"/>
                </a:lnTo>
                <a:lnTo>
                  <a:pt x="264716" y="978524"/>
                </a:lnTo>
                <a:lnTo>
                  <a:pt x="273050" y="972982"/>
                </a:lnTo>
                <a:lnTo>
                  <a:pt x="281385" y="967044"/>
                </a:lnTo>
                <a:lnTo>
                  <a:pt x="296863" y="956355"/>
                </a:lnTo>
                <a:lnTo>
                  <a:pt x="304007" y="951209"/>
                </a:lnTo>
                <a:lnTo>
                  <a:pt x="310754" y="947250"/>
                </a:lnTo>
                <a:lnTo>
                  <a:pt x="329010" y="938936"/>
                </a:lnTo>
                <a:lnTo>
                  <a:pt x="346472" y="931811"/>
                </a:lnTo>
                <a:lnTo>
                  <a:pt x="363935" y="925872"/>
                </a:lnTo>
                <a:lnTo>
                  <a:pt x="380207" y="921122"/>
                </a:lnTo>
                <a:lnTo>
                  <a:pt x="396875" y="917163"/>
                </a:lnTo>
                <a:lnTo>
                  <a:pt x="412354" y="914392"/>
                </a:lnTo>
                <a:lnTo>
                  <a:pt x="427832" y="912413"/>
                </a:lnTo>
                <a:lnTo>
                  <a:pt x="442516" y="911621"/>
                </a:lnTo>
                <a:lnTo>
                  <a:pt x="457200" y="911225"/>
                </a:lnTo>
                <a:close/>
                <a:moveTo>
                  <a:pt x="2025471" y="898525"/>
                </a:moveTo>
                <a:lnTo>
                  <a:pt x="2038979" y="899319"/>
                </a:lnTo>
                <a:lnTo>
                  <a:pt x="2052486" y="900114"/>
                </a:lnTo>
                <a:lnTo>
                  <a:pt x="2065199" y="902497"/>
                </a:lnTo>
                <a:lnTo>
                  <a:pt x="2077515" y="904483"/>
                </a:lnTo>
                <a:lnTo>
                  <a:pt x="2089433" y="907264"/>
                </a:lnTo>
                <a:lnTo>
                  <a:pt x="2100160" y="910838"/>
                </a:lnTo>
                <a:lnTo>
                  <a:pt x="2110886" y="914016"/>
                </a:lnTo>
                <a:lnTo>
                  <a:pt x="2120818" y="917988"/>
                </a:lnTo>
                <a:lnTo>
                  <a:pt x="2130750" y="922357"/>
                </a:lnTo>
                <a:lnTo>
                  <a:pt x="2139490" y="926329"/>
                </a:lnTo>
                <a:lnTo>
                  <a:pt x="2147436" y="930699"/>
                </a:lnTo>
                <a:lnTo>
                  <a:pt x="2154984" y="934671"/>
                </a:lnTo>
                <a:lnTo>
                  <a:pt x="2162135" y="939437"/>
                </a:lnTo>
                <a:lnTo>
                  <a:pt x="2174451" y="947381"/>
                </a:lnTo>
                <a:lnTo>
                  <a:pt x="2183588" y="954928"/>
                </a:lnTo>
                <a:lnTo>
                  <a:pt x="2191137" y="960489"/>
                </a:lnTo>
                <a:lnTo>
                  <a:pt x="2196301" y="966050"/>
                </a:lnTo>
                <a:lnTo>
                  <a:pt x="2194712" y="970022"/>
                </a:lnTo>
                <a:lnTo>
                  <a:pt x="2192328" y="974392"/>
                </a:lnTo>
                <a:lnTo>
                  <a:pt x="2188753" y="979952"/>
                </a:lnTo>
                <a:lnTo>
                  <a:pt x="2184383" y="986308"/>
                </a:lnTo>
                <a:lnTo>
                  <a:pt x="2178821" y="993458"/>
                </a:lnTo>
                <a:lnTo>
                  <a:pt x="2172067" y="1000210"/>
                </a:lnTo>
                <a:lnTo>
                  <a:pt x="2168094" y="1004182"/>
                </a:lnTo>
                <a:lnTo>
                  <a:pt x="2164519" y="1007360"/>
                </a:lnTo>
                <a:lnTo>
                  <a:pt x="2160149" y="1010537"/>
                </a:lnTo>
                <a:lnTo>
                  <a:pt x="2155382" y="1013318"/>
                </a:lnTo>
                <a:lnTo>
                  <a:pt x="2150614" y="1016496"/>
                </a:lnTo>
                <a:lnTo>
                  <a:pt x="2145450" y="1018879"/>
                </a:lnTo>
                <a:lnTo>
                  <a:pt x="2139888" y="1020865"/>
                </a:lnTo>
                <a:lnTo>
                  <a:pt x="2133928" y="1023248"/>
                </a:lnTo>
                <a:lnTo>
                  <a:pt x="2127572" y="1024440"/>
                </a:lnTo>
                <a:lnTo>
                  <a:pt x="2121216" y="1025234"/>
                </a:lnTo>
                <a:lnTo>
                  <a:pt x="2114462" y="1025631"/>
                </a:lnTo>
                <a:lnTo>
                  <a:pt x="2107311" y="1025631"/>
                </a:lnTo>
                <a:lnTo>
                  <a:pt x="2099763" y="1025234"/>
                </a:lnTo>
                <a:lnTo>
                  <a:pt x="2092214" y="1024043"/>
                </a:lnTo>
                <a:lnTo>
                  <a:pt x="2084269" y="1021659"/>
                </a:lnTo>
                <a:lnTo>
                  <a:pt x="2075926" y="1019276"/>
                </a:lnTo>
                <a:lnTo>
                  <a:pt x="2066788" y="1015701"/>
                </a:lnTo>
                <a:lnTo>
                  <a:pt x="2058048" y="1011729"/>
                </a:lnTo>
                <a:lnTo>
                  <a:pt x="2047322" y="1006963"/>
                </a:lnTo>
                <a:lnTo>
                  <a:pt x="2036595" y="1002196"/>
                </a:lnTo>
                <a:lnTo>
                  <a:pt x="2079899" y="1022454"/>
                </a:lnTo>
                <a:lnTo>
                  <a:pt x="2100557" y="1031589"/>
                </a:lnTo>
                <a:lnTo>
                  <a:pt x="2110489" y="1035164"/>
                </a:lnTo>
                <a:lnTo>
                  <a:pt x="2119626" y="1038739"/>
                </a:lnTo>
                <a:lnTo>
                  <a:pt x="2128764" y="1041520"/>
                </a:lnTo>
                <a:lnTo>
                  <a:pt x="2137901" y="1043903"/>
                </a:lnTo>
                <a:lnTo>
                  <a:pt x="2146244" y="1045095"/>
                </a:lnTo>
                <a:lnTo>
                  <a:pt x="2153792" y="1045492"/>
                </a:lnTo>
                <a:lnTo>
                  <a:pt x="2161341" y="1045095"/>
                </a:lnTo>
                <a:lnTo>
                  <a:pt x="2164916" y="1044697"/>
                </a:lnTo>
                <a:lnTo>
                  <a:pt x="2168094" y="1043903"/>
                </a:lnTo>
                <a:lnTo>
                  <a:pt x="2171670" y="1042314"/>
                </a:lnTo>
                <a:lnTo>
                  <a:pt x="2174451" y="1041122"/>
                </a:lnTo>
                <a:lnTo>
                  <a:pt x="2177629" y="1039534"/>
                </a:lnTo>
                <a:lnTo>
                  <a:pt x="2180410" y="1037548"/>
                </a:lnTo>
                <a:lnTo>
                  <a:pt x="2181602" y="1051450"/>
                </a:lnTo>
                <a:lnTo>
                  <a:pt x="2182396" y="1064955"/>
                </a:lnTo>
                <a:lnTo>
                  <a:pt x="2181999" y="1076871"/>
                </a:lnTo>
                <a:lnTo>
                  <a:pt x="2181602" y="1088787"/>
                </a:lnTo>
                <a:lnTo>
                  <a:pt x="2183588" y="1086801"/>
                </a:lnTo>
                <a:lnTo>
                  <a:pt x="2185177" y="1086404"/>
                </a:lnTo>
                <a:lnTo>
                  <a:pt x="2186369" y="1086007"/>
                </a:lnTo>
                <a:lnTo>
                  <a:pt x="2187958" y="1086404"/>
                </a:lnTo>
                <a:lnTo>
                  <a:pt x="2189150" y="1087199"/>
                </a:lnTo>
                <a:lnTo>
                  <a:pt x="2191137" y="1088390"/>
                </a:lnTo>
                <a:lnTo>
                  <a:pt x="2192328" y="1090376"/>
                </a:lnTo>
                <a:lnTo>
                  <a:pt x="2193520" y="1093157"/>
                </a:lnTo>
                <a:lnTo>
                  <a:pt x="2194712" y="1096334"/>
                </a:lnTo>
                <a:lnTo>
                  <a:pt x="2197096" y="1103484"/>
                </a:lnTo>
                <a:lnTo>
                  <a:pt x="2199082" y="1112620"/>
                </a:lnTo>
                <a:lnTo>
                  <a:pt x="2200671" y="1122947"/>
                </a:lnTo>
                <a:lnTo>
                  <a:pt x="2201466" y="1134466"/>
                </a:lnTo>
                <a:lnTo>
                  <a:pt x="2201863" y="1146780"/>
                </a:lnTo>
                <a:lnTo>
                  <a:pt x="2201466" y="1159093"/>
                </a:lnTo>
                <a:lnTo>
                  <a:pt x="2200671" y="1170215"/>
                </a:lnTo>
                <a:lnTo>
                  <a:pt x="2199082" y="1180542"/>
                </a:lnTo>
                <a:lnTo>
                  <a:pt x="2197096" y="1189281"/>
                </a:lnTo>
                <a:lnTo>
                  <a:pt x="2194712" y="1196828"/>
                </a:lnTo>
                <a:lnTo>
                  <a:pt x="2193520" y="1200005"/>
                </a:lnTo>
                <a:lnTo>
                  <a:pt x="2192328" y="1202389"/>
                </a:lnTo>
                <a:lnTo>
                  <a:pt x="2191137" y="1204375"/>
                </a:lnTo>
                <a:lnTo>
                  <a:pt x="2189150" y="1206361"/>
                </a:lnTo>
                <a:lnTo>
                  <a:pt x="2187958" y="1207155"/>
                </a:lnTo>
                <a:lnTo>
                  <a:pt x="2186369" y="1207155"/>
                </a:lnTo>
                <a:lnTo>
                  <a:pt x="2184780" y="1207155"/>
                </a:lnTo>
                <a:lnTo>
                  <a:pt x="2182794" y="1205566"/>
                </a:lnTo>
                <a:lnTo>
                  <a:pt x="2181602" y="1203978"/>
                </a:lnTo>
                <a:lnTo>
                  <a:pt x="2180013" y="1201991"/>
                </a:lnTo>
                <a:lnTo>
                  <a:pt x="2178821" y="1199608"/>
                </a:lnTo>
                <a:lnTo>
                  <a:pt x="2177629" y="1196033"/>
                </a:lnTo>
                <a:lnTo>
                  <a:pt x="2174848" y="1188089"/>
                </a:lnTo>
                <a:lnTo>
                  <a:pt x="2173656" y="1198417"/>
                </a:lnTo>
                <a:lnTo>
                  <a:pt x="2171670" y="1208744"/>
                </a:lnTo>
                <a:lnTo>
                  <a:pt x="2169286" y="1218674"/>
                </a:lnTo>
                <a:lnTo>
                  <a:pt x="2166903" y="1228604"/>
                </a:lnTo>
                <a:lnTo>
                  <a:pt x="2163724" y="1238137"/>
                </a:lnTo>
                <a:lnTo>
                  <a:pt x="2160149" y="1247670"/>
                </a:lnTo>
                <a:lnTo>
                  <a:pt x="2156971" y="1256409"/>
                </a:lnTo>
                <a:lnTo>
                  <a:pt x="2152601" y="1265147"/>
                </a:lnTo>
                <a:lnTo>
                  <a:pt x="2148231" y="1273092"/>
                </a:lnTo>
                <a:lnTo>
                  <a:pt x="2143860" y="1281830"/>
                </a:lnTo>
                <a:lnTo>
                  <a:pt x="2138696" y="1289377"/>
                </a:lnTo>
                <a:lnTo>
                  <a:pt x="2133531" y="1296924"/>
                </a:lnTo>
                <a:lnTo>
                  <a:pt x="2128367" y="1304074"/>
                </a:lnTo>
                <a:lnTo>
                  <a:pt x="2122407" y="1310826"/>
                </a:lnTo>
                <a:lnTo>
                  <a:pt x="2117243" y="1317182"/>
                </a:lnTo>
                <a:lnTo>
                  <a:pt x="2111284" y="1323537"/>
                </a:lnTo>
                <a:lnTo>
                  <a:pt x="2105324" y="1329495"/>
                </a:lnTo>
                <a:lnTo>
                  <a:pt x="2098968" y="1335056"/>
                </a:lnTo>
                <a:lnTo>
                  <a:pt x="2092611" y="1339822"/>
                </a:lnTo>
                <a:lnTo>
                  <a:pt x="2086255" y="1344589"/>
                </a:lnTo>
                <a:lnTo>
                  <a:pt x="2079899" y="1349355"/>
                </a:lnTo>
                <a:lnTo>
                  <a:pt x="2073145" y="1353328"/>
                </a:lnTo>
                <a:lnTo>
                  <a:pt x="2066391" y="1356902"/>
                </a:lnTo>
                <a:lnTo>
                  <a:pt x="2060035" y="1360080"/>
                </a:lnTo>
                <a:lnTo>
                  <a:pt x="2053281" y="1363258"/>
                </a:lnTo>
                <a:lnTo>
                  <a:pt x="2046924" y="1366038"/>
                </a:lnTo>
                <a:lnTo>
                  <a:pt x="2040171" y="1368024"/>
                </a:lnTo>
                <a:lnTo>
                  <a:pt x="2033814" y="1370010"/>
                </a:lnTo>
                <a:lnTo>
                  <a:pt x="2027458" y="1371599"/>
                </a:lnTo>
                <a:lnTo>
                  <a:pt x="2020704" y="1372394"/>
                </a:lnTo>
                <a:lnTo>
                  <a:pt x="2015142" y="1372791"/>
                </a:lnTo>
                <a:lnTo>
                  <a:pt x="2008786" y="1373188"/>
                </a:lnTo>
                <a:lnTo>
                  <a:pt x="2003621" y="1372791"/>
                </a:lnTo>
                <a:lnTo>
                  <a:pt x="1998456" y="1372394"/>
                </a:lnTo>
                <a:lnTo>
                  <a:pt x="1992895" y="1371202"/>
                </a:lnTo>
                <a:lnTo>
                  <a:pt x="1987730" y="1370010"/>
                </a:lnTo>
                <a:lnTo>
                  <a:pt x="1982168" y="1367627"/>
                </a:lnTo>
                <a:lnTo>
                  <a:pt x="1976209" y="1365641"/>
                </a:lnTo>
                <a:lnTo>
                  <a:pt x="1969852" y="1362861"/>
                </a:lnTo>
                <a:lnTo>
                  <a:pt x="1963893" y="1359683"/>
                </a:lnTo>
                <a:lnTo>
                  <a:pt x="1957537" y="1356505"/>
                </a:lnTo>
                <a:lnTo>
                  <a:pt x="1951578" y="1352533"/>
                </a:lnTo>
                <a:lnTo>
                  <a:pt x="1945221" y="1348561"/>
                </a:lnTo>
                <a:lnTo>
                  <a:pt x="1938865" y="1343795"/>
                </a:lnTo>
                <a:lnTo>
                  <a:pt x="1932508" y="1339028"/>
                </a:lnTo>
                <a:lnTo>
                  <a:pt x="1926549" y="1333467"/>
                </a:lnTo>
                <a:lnTo>
                  <a:pt x="1920193" y="1328303"/>
                </a:lnTo>
                <a:lnTo>
                  <a:pt x="1913836" y="1322743"/>
                </a:lnTo>
                <a:lnTo>
                  <a:pt x="1907480" y="1316387"/>
                </a:lnTo>
                <a:lnTo>
                  <a:pt x="1901520" y="1310032"/>
                </a:lnTo>
                <a:lnTo>
                  <a:pt x="1895561" y="1303279"/>
                </a:lnTo>
                <a:lnTo>
                  <a:pt x="1889602" y="1296527"/>
                </a:lnTo>
                <a:lnTo>
                  <a:pt x="1884040" y="1288980"/>
                </a:lnTo>
                <a:lnTo>
                  <a:pt x="1878081" y="1281830"/>
                </a:lnTo>
                <a:lnTo>
                  <a:pt x="1873314" y="1273886"/>
                </a:lnTo>
                <a:lnTo>
                  <a:pt x="1868149" y="1265942"/>
                </a:lnTo>
                <a:lnTo>
                  <a:pt x="1862984" y="1257601"/>
                </a:lnTo>
                <a:lnTo>
                  <a:pt x="1858614" y="1249259"/>
                </a:lnTo>
                <a:lnTo>
                  <a:pt x="1854244" y="1240918"/>
                </a:lnTo>
                <a:lnTo>
                  <a:pt x="1849874" y="1231782"/>
                </a:lnTo>
                <a:lnTo>
                  <a:pt x="1846299" y="1223043"/>
                </a:lnTo>
                <a:lnTo>
                  <a:pt x="1842326" y="1213908"/>
                </a:lnTo>
                <a:lnTo>
                  <a:pt x="1839545" y="1204375"/>
                </a:lnTo>
                <a:lnTo>
                  <a:pt x="1836367" y="1194842"/>
                </a:lnTo>
                <a:lnTo>
                  <a:pt x="1834380" y="1201197"/>
                </a:lnTo>
                <a:lnTo>
                  <a:pt x="1831997" y="1206361"/>
                </a:lnTo>
                <a:lnTo>
                  <a:pt x="1830408" y="1207950"/>
                </a:lnTo>
                <a:lnTo>
                  <a:pt x="1829216" y="1209141"/>
                </a:lnTo>
                <a:lnTo>
                  <a:pt x="1828024" y="1209936"/>
                </a:lnTo>
                <a:lnTo>
                  <a:pt x="1826435" y="1209936"/>
                </a:lnTo>
                <a:lnTo>
                  <a:pt x="1825243" y="1209936"/>
                </a:lnTo>
                <a:lnTo>
                  <a:pt x="1823256" y="1208744"/>
                </a:lnTo>
                <a:lnTo>
                  <a:pt x="1821667" y="1207552"/>
                </a:lnTo>
                <a:lnTo>
                  <a:pt x="1820476" y="1205169"/>
                </a:lnTo>
                <a:lnTo>
                  <a:pt x="1819284" y="1202786"/>
                </a:lnTo>
                <a:lnTo>
                  <a:pt x="1818092" y="1200005"/>
                </a:lnTo>
                <a:lnTo>
                  <a:pt x="1815311" y="1192061"/>
                </a:lnTo>
                <a:lnTo>
                  <a:pt x="1813722" y="1183323"/>
                </a:lnTo>
                <a:lnTo>
                  <a:pt x="1812133" y="1173393"/>
                </a:lnTo>
                <a:lnTo>
                  <a:pt x="1811338" y="1161874"/>
                </a:lnTo>
                <a:lnTo>
                  <a:pt x="1811338" y="1149560"/>
                </a:lnTo>
                <a:lnTo>
                  <a:pt x="1811338" y="1137247"/>
                </a:lnTo>
                <a:lnTo>
                  <a:pt x="1812133" y="1126125"/>
                </a:lnTo>
                <a:lnTo>
                  <a:pt x="1813722" y="1115400"/>
                </a:lnTo>
                <a:lnTo>
                  <a:pt x="1815311" y="1106662"/>
                </a:lnTo>
                <a:lnTo>
                  <a:pt x="1818092" y="1099115"/>
                </a:lnTo>
                <a:lnTo>
                  <a:pt x="1819284" y="1095937"/>
                </a:lnTo>
                <a:lnTo>
                  <a:pt x="1820476" y="1093554"/>
                </a:lnTo>
                <a:lnTo>
                  <a:pt x="1821667" y="1091568"/>
                </a:lnTo>
                <a:lnTo>
                  <a:pt x="1823256" y="1089979"/>
                </a:lnTo>
                <a:lnTo>
                  <a:pt x="1825243" y="1089185"/>
                </a:lnTo>
                <a:lnTo>
                  <a:pt x="1826435" y="1088787"/>
                </a:lnTo>
                <a:lnTo>
                  <a:pt x="1827627" y="1088787"/>
                </a:lnTo>
                <a:lnTo>
                  <a:pt x="1828421" y="1089582"/>
                </a:lnTo>
                <a:lnTo>
                  <a:pt x="1828421" y="1081240"/>
                </a:lnTo>
                <a:lnTo>
                  <a:pt x="1829216" y="1073693"/>
                </a:lnTo>
                <a:lnTo>
                  <a:pt x="1830010" y="1066544"/>
                </a:lnTo>
                <a:lnTo>
                  <a:pt x="1831599" y="1059791"/>
                </a:lnTo>
                <a:lnTo>
                  <a:pt x="1830408" y="1051450"/>
                </a:lnTo>
                <a:lnTo>
                  <a:pt x="1830010" y="1043506"/>
                </a:lnTo>
                <a:lnTo>
                  <a:pt x="1830010" y="1035562"/>
                </a:lnTo>
                <a:lnTo>
                  <a:pt x="1830408" y="1028412"/>
                </a:lnTo>
                <a:lnTo>
                  <a:pt x="1831599" y="1021659"/>
                </a:lnTo>
                <a:lnTo>
                  <a:pt x="1832394" y="1015304"/>
                </a:lnTo>
                <a:lnTo>
                  <a:pt x="1833586" y="1010140"/>
                </a:lnTo>
                <a:lnTo>
                  <a:pt x="1835175" y="1004579"/>
                </a:lnTo>
                <a:lnTo>
                  <a:pt x="1837161" y="999416"/>
                </a:lnTo>
                <a:lnTo>
                  <a:pt x="1839545" y="994649"/>
                </a:lnTo>
                <a:lnTo>
                  <a:pt x="1841929" y="990280"/>
                </a:lnTo>
                <a:lnTo>
                  <a:pt x="1845107" y="986308"/>
                </a:lnTo>
                <a:lnTo>
                  <a:pt x="1848285" y="982733"/>
                </a:lnTo>
                <a:lnTo>
                  <a:pt x="1851861" y="979555"/>
                </a:lnTo>
                <a:lnTo>
                  <a:pt x="1855039" y="976775"/>
                </a:lnTo>
                <a:lnTo>
                  <a:pt x="1859012" y="973994"/>
                </a:lnTo>
                <a:lnTo>
                  <a:pt x="1841531" y="973994"/>
                </a:lnTo>
                <a:lnTo>
                  <a:pt x="1828421" y="974392"/>
                </a:lnTo>
                <a:lnTo>
                  <a:pt x="1816900" y="975186"/>
                </a:lnTo>
                <a:lnTo>
                  <a:pt x="1824846" y="971214"/>
                </a:lnTo>
                <a:lnTo>
                  <a:pt x="1833188" y="966050"/>
                </a:lnTo>
                <a:lnTo>
                  <a:pt x="1841134" y="960489"/>
                </a:lnTo>
                <a:lnTo>
                  <a:pt x="1849080" y="954531"/>
                </a:lnTo>
                <a:lnTo>
                  <a:pt x="1865368" y="943409"/>
                </a:lnTo>
                <a:lnTo>
                  <a:pt x="1872519" y="938643"/>
                </a:lnTo>
                <a:lnTo>
                  <a:pt x="1879273" y="934671"/>
                </a:lnTo>
                <a:lnTo>
                  <a:pt x="1897150" y="926329"/>
                </a:lnTo>
                <a:lnTo>
                  <a:pt x="1914631" y="919180"/>
                </a:lnTo>
                <a:lnTo>
                  <a:pt x="1931714" y="913222"/>
                </a:lnTo>
                <a:lnTo>
                  <a:pt x="1948797" y="908455"/>
                </a:lnTo>
                <a:lnTo>
                  <a:pt x="1965085" y="904483"/>
                </a:lnTo>
                <a:lnTo>
                  <a:pt x="1980976" y="902100"/>
                </a:lnTo>
                <a:lnTo>
                  <a:pt x="1996073" y="899717"/>
                </a:lnTo>
                <a:lnTo>
                  <a:pt x="2011169" y="898922"/>
                </a:lnTo>
                <a:lnTo>
                  <a:pt x="2025471" y="898525"/>
                </a:lnTo>
                <a:close/>
                <a:moveTo>
                  <a:pt x="1564540" y="853836"/>
                </a:moveTo>
                <a:lnTo>
                  <a:pt x="1518920" y="859383"/>
                </a:lnTo>
                <a:lnTo>
                  <a:pt x="1271382" y="889496"/>
                </a:lnTo>
                <a:lnTo>
                  <a:pt x="1258688" y="894251"/>
                </a:lnTo>
                <a:lnTo>
                  <a:pt x="1234093" y="903760"/>
                </a:lnTo>
                <a:lnTo>
                  <a:pt x="1190457" y="920798"/>
                </a:lnTo>
                <a:lnTo>
                  <a:pt x="1231713" y="916043"/>
                </a:lnTo>
                <a:lnTo>
                  <a:pt x="1250358" y="913666"/>
                </a:lnTo>
                <a:lnTo>
                  <a:pt x="1582392" y="872855"/>
                </a:lnTo>
                <a:lnTo>
                  <a:pt x="1578821" y="869289"/>
                </a:lnTo>
                <a:lnTo>
                  <a:pt x="1564540" y="853836"/>
                </a:lnTo>
                <a:close/>
                <a:moveTo>
                  <a:pt x="1374127" y="811837"/>
                </a:moveTo>
                <a:lnTo>
                  <a:pt x="1254325" y="817780"/>
                </a:lnTo>
                <a:lnTo>
                  <a:pt x="1220209" y="819365"/>
                </a:lnTo>
                <a:lnTo>
                  <a:pt x="1201167" y="820157"/>
                </a:lnTo>
                <a:lnTo>
                  <a:pt x="988935" y="839176"/>
                </a:lnTo>
                <a:lnTo>
                  <a:pt x="977431" y="845515"/>
                </a:lnTo>
                <a:lnTo>
                  <a:pt x="913563" y="881968"/>
                </a:lnTo>
                <a:lnTo>
                  <a:pt x="1251548" y="830459"/>
                </a:lnTo>
                <a:lnTo>
                  <a:pt x="1289630" y="824912"/>
                </a:lnTo>
                <a:lnTo>
                  <a:pt x="1297961" y="823723"/>
                </a:lnTo>
                <a:lnTo>
                  <a:pt x="1374127" y="811837"/>
                </a:lnTo>
                <a:close/>
                <a:moveTo>
                  <a:pt x="1522887" y="692574"/>
                </a:moveTo>
                <a:lnTo>
                  <a:pt x="1522094" y="692970"/>
                </a:lnTo>
                <a:lnTo>
                  <a:pt x="1521301" y="693762"/>
                </a:lnTo>
                <a:lnTo>
                  <a:pt x="1520110" y="694555"/>
                </a:lnTo>
                <a:lnTo>
                  <a:pt x="1520110" y="695347"/>
                </a:lnTo>
                <a:lnTo>
                  <a:pt x="1520904" y="696536"/>
                </a:lnTo>
                <a:lnTo>
                  <a:pt x="1521697" y="697328"/>
                </a:lnTo>
                <a:lnTo>
                  <a:pt x="1523681" y="700102"/>
                </a:lnTo>
                <a:lnTo>
                  <a:pt x="1526458" y="702083"/>
                </a:lnTo>
                <a:lnTo>
                  <a:pt x="1525664" y="696932"/>
                </a:lnTo>
                <a:lnTo>
                  <a:pt x="1525267" y="694951"/>
                </a:lnTo>
                <a:lnTo>
                  <a:pt x="1524474" y="693762"/>
                </a:lnTo>
                <a:lnTo>
                  <a:pt x="1523681" y="692970"/>
                </a:lnTo>
                <a:lnTo>
                  <a:pt x="1522887" y="692574"/>
                </a:lnTo>
                <a:close/>
                <a:moveTo>
                  <a:pt x="1418556" y="468312"/>
                </a:moveTo>
                <a:lnTo>
                  <a:pt x="1430854" y="468312"/>
                </a:lnTo>
                <a:lnTo>
                  <a:pt x="1443548" y="469501"/>
                </a:lnTo>
                <a:lnTo>
                  <a:pt x="1456242" y="470689"/>
                </a:lnTo>
                <a:lnTo>
                  <a:pt x="1468937" y="472274"/>
                </a:lnTo>
                <a:lnTo>
                  <a:pt x="1481631" y="474652"/>
                </a:lnTo>
                <a:lnTo>
                  <a:pt x="1494325" y="477821"/>
                </a:lnTo>
                <a:lnTo>
                  <a:pt x="1506623" y="480991"/>
                </a:lnTo>
                <a:lnTo>
                  <a:pt x="1518920" y="484557"/>
                </a:lnTo>
                <a:lnTo>
                  <a:pt x="1531218" y="488519"/>
                </a:lnTo>
                <a:lnTo>
                  <a:pt x="1543515" y="493274"/>
                </a:lnTo>
                <a:lnTo>
                  <a:pt x="1555416" y="498029"/>
                </a:lnTo>
                <a:lnTo>
                  <a:pt x="1566920" y="503180"/>
                </a:lnTo>
                <a:lnTo>
                  <a:pt x="1578028" y="508331"/>
                </a:lnTo>
                <a:lnTo>
                  <a:pt x="1589135" y="513878"/>
                </a:lnTo>
                <a:lnTo>
                  <a:pt x="1599846" y="519821"/>
                </a:lnTo>
                <a:lnTo>
                  <a:pt x="1610160" y="525764"/>
                </a:lnTo>
                <a:lnTo>
                  <a:pt x="1619681" y="532104"/>
                </a:lnTo>
                <a:lnTo>
                  <a:pt x="1629202" y="538047"/>
                </a:lnTo>
                <a:lnTo>
                  <a:pt x="1637929" y="544387"/>
                </a:lnTo>
                <a:lnTo>
                  <a:pt x="1646260" y="550726"/>
                </a:lnTo>
                <a:lnTo>
                  <a:pt x="1653797" y="557066"/>
                </a:lnTo>
                <a:lnTo>
                  <a:pt x="1660541" y="563009"/>
                </a:lnTo>
                <a:lnTo>
                  <a:pt x="1666888" y="568953"/>
                </a:lnTo>
                <a:lnTo>
                  <a:pt x="1672838" y="575292"/>
                </a:lnTo>
                <a:lnTo>
                  <a:pt x="1677995" y="581235"/>
                </a:lnTo>
                <a:lnTo>
                  <a:pt x="1681962" y="587179"/>
                </a:lnTo>
                <a:lnTo>
                  <a:pt x="1685532" y="592726"/>
                </a:lnTo>
                <a:lnTo>
                  <a:pt x="1687913" y="598273"/>
                </a:lnTo>
                <a:lnTo>
                  <a:pt x="1689499" y="603028"/>
                </a:lnTo>
                <a:lnTo>
                  <a:pt x="1690293" y="608179"/>
                </a:lnTo>
                <a:lnTo>
                  <a:pt x="1691483" y="615311"/>
                </a:lnTo>
                <a:lnTo>
                  <a:pt x="1691879" y="622839"/>
                </a:lnTo>
                <a:lnTo>
                  <a:pt x="1692276" y="630367"/>
                </a:lnTo>
                <a:lnTo>
                  <a:pt x="1692276" y="639084"/>
                </a:lnTo>
                <a:lnTo>
                  <a:pt x="1691879" y="647405"/>
                </a:lnTo>
                <a:lnTo>
                  <a:pt x="1691086" y="655725"/>
                </a:lnTo>
                <a:lnTo>
                  <a:pt x="1689499" y="665235"/>
                </a:lnTo>
                <a:lnTo>
                  <a:pt x="1688309" y="673951"/>
                </a:lnTo>
                <a:lnTo>
                  <a:pt x="1685136" y="693366"/>
                </a:lnTo>
                <a:lnTo>
                  <a:pt x="1680375" y="713177"/>
                </a:lnTo>
                <a:lnTo>
                  <a:pt x="1675218" y="733781"/>
                </a:lnTo>
                <a:lnTo>
                  <a:pt x="1668871" y="754781"/>
                </a:lnTo>
                <a:lnTo>
                  <a:pt x="1662127" y="776573"/>
                </a:lnTo>
                <a:lnTo>
                  <a:pt x="1654590" y="798365"/>
                </a:lnTo>
                <a:lnTo>
                  <a:pt x="1646656" y="821346"/>
                </a:lnTo>
                <a:lnTo>
                  <a:pt x="1638722" y="843534"/>
                </a:lnTo>
                <a:lnTo>
                  <a:pt x="1620871" y="889100"/>
                </a:lnTo>
                <a:lnTo>
                  <a:pt x="1603813" y="933477"/>
                </a:lnTo>
                <a:lnTo>
                  <a:pt x="1582392" y="996476"/>
                </a:lnTo>
                <a:lnTo>
                  <a:pt x="1514953" y="981816"/>
                </a:lnTo>
                <a:lnTo>
                  <a:pt x="1511383" y="1032532"/>
                </a:lnTo>
                <a:lnTo>
                  <a:pt x="1501862" y="1135946"/>
                </a:lnTo>
                <a:lnTo>
                  <a:pt x="1496309" y="1190625"/>
                </a:lnTo>
                <a:lnTo>
                  <a:pt x="997266" y="1190625"/>
                </a:lnTo>
                <a:lnTo>
                  <a:pt x="990522" y="1121682"/>
                </a:lnTo>
                <a:lnTo>
                  <a:pt x="984572" y="1061853"/>
                </a:lnTo>
                <a:lnTo>
                  <a:pt x="978225" y="989740"/>
                </a:lnTo>
                <a:lnTo>
                  <a:pt x="963943" y="993306"/>
                </a:lnTo>
                <a:lnTo>
                  <a:pt x="949662" y="997268"/>
                </a:lnTo>
                <a:lnTo>
                  <a:pt x="934985" y="1000042"/>
                </a:lnTo>
                <a:lnTo>
                  <a:pt x="920704" y="1002023"/>
                </a:lnTo>
                <a:lnTo>
                  <a:pt x="913563" y="1002419"/>
                </a:lnTo>
                <a:lnTo>
                  <a:pt x="906819" y="1003212"/>
                </a:lnTo>
                <a:lnTo>
                  <a:pt x="900472" y="1003212"/>
                </a:lnTo>
                <a:lnTo>
                  <a:pt x="894125" y="1002419"/>
                </a:lnTo>
                <a:lnTo>
                  <a:pt x="888175" y="1001627"/>
                </a:lnTo>
                <a:lnTo>
                  <a:pt x="882224" y="1000438"/>
                </a:lnTo>
                <a:lnTo>
                  <a:pt x="877067" y="998853"/>
                </a:lnTo>
                <a:lnTo>
                  <a:pt x="872704" y="996476"/>
                </a:lnTo>
                <a:lnTo>
                  <a:pt x="864770" y="954477"/>
                </a:lnTo>
                <a:lnTo>
                  <a:pt x="854852" y="902968"/>
                </a:lnTo>
                <a:lnTo>
                  <a:pt x="844935" y="845515"/>
                </a:lnTo>
                <a:lnTo>
                  <a:pt x="835018" y="786082"/>
                </a:lnTo>
                <a:lnTo>
                  <a:pt x="831051" y="757554"/>
                </a:lnTo>
                <a:lnTo>
                  <a:pt x="826687" y="729819"/>
                </a:lnTo>
                <a:lnTo>
                  <a:pt x="823513" y="703668"/>
                </a:lnTo>
                <a:lnTo>
                  <a:pt x="820736" y="679895"/>
                </a:lnTo>
                <a:lnTo>
                  <a:pt x="818753" y="658895"/>
                </a:lnTo>
                <a:lnTo>
                  <a:pt x="817563" y="640669"/>
                </a:lnTo>
                <a:lnTo>
                  <a:pt x="817563" y="626801"/>
                </a:lnTo>
                <a:lnTo>
                  <a:pt x="817960" y="621254"/>
                </a:lnTo>
                <a:lnTo>
                  <a:pt x="818356" y="616499"/>
                </a:lnTo>
                <a:lnTo>
                  <a:pt x="819150" y="608971"/>
                </a:lnTo>
                <a:lnTo>
                  <a:pt x="820736" y="601047"/>
                </a:lnTo>
                <a:lnTo>
                  <a:pt x="823513" y="593914"/>
                </a:lnTo>
                <a:lnTo>
                  <a:pt x="826687" y="586782"/>
                </a:lnTo>
                <a:lnTo>
                  <a:pt x="831051" y="579651"/>
                </a:lnTo>
                <a:lnTo>
                  <a:pt x="835811" y="572915"/>
                </a:lnTo>
                <a:lnTo>
                  <a:pt x="841761" y="566575"/>
                </a:lnTo>
                <a:lnTo>
                  <a:pt x="848108" y="560236"/>
                </a:lnTo>
                <a:lnTo>
                  <a:pt x="854852" y="553896"/>
                </a:lnTo>
                <a:lnTo>
                  <a:pt x="862389" y="547953"/>
                </a:lnTo>
                <a:lnTo>
                  <a:pt x="871117" y="542406"/>
                </a:lnTo>
                <a:lnTo>
                  <a:pt x="879447" y="537255"/>
                </a:lnTo>
                <a:lnTo>
                  <a:pt x="888571" y="532104"/>
                </a:lnTo>
                <a:lnTo>
                  <a:pt x="898489" y="526953"/>
                </a:lnTo>
                <a:lnTo>
                  <a:pt x="908406" y="522198"/>
                </a:lnTo>
                <a:lnTo>
                  <a:pt x="919117" y="517840"/>
                </a:lnTo>
                <a:lnTo>
                  <a:pt x="929828" y="513481"/>
                </a:lnTo>
                <a:lnTo>
                  <a:pt x="941332" y="509123"/>
                </a:lnTo>
                <a:lnTo>
                  <a:pt x="952836" y="505161"/>
                </a:lnTo>
                <a:lnTo>
                  <a:pt x="964340" y="501199"/>
                </a:lnTo>
                <a:lnTo>
                  <a:pt x="988539" y="494463"/>
                </a:lnTo>
                <a:lnTo>
                  <a:pt x="1013531" y="488123"/>
                </a:lnTo>
                <a:lnTo>
                  <a:pt x="1038522" y="482972"/>
                </a:lnTo>
                <a:lnTo>
                  <a:pt x="1063911" y="477821"/>
                </a:lnTo>
                <a:lnTo>
                  <a:pt x="1089299" y="473463"/>
                </a:lnTo>
                <a:lnTo>
                  <a:pt x="1113894" y="470293"/>
                </a:lnTo>
                <a:lnTo>
                  <a:pt x="1119448" y="469897"/>
                </a:lnTo>
                <a:lnTo>
                  <a:pt x="1125399" y="470293"/>
                </a:lnTo>
                <a:lnTo>
                  <a:pt x="1205928" y="754384"/>
                </a:lnTo>
                <a:lnTo>
                  <a:pt x="1207514" y="742894"/>
                </a:lnTo>
                <a:lnTo>
                  <a:pt x="1235283" y="547953"/>
                </a:lnTo>
                <a:lnTo>
                  <a:pt x="1227349" y="528538"/>
                </a:lnTo>
                <a:lnTo>
                  <a:pt x="1243217" y="503576"/>
                </a:lnTo>
                <a:lnTo>
                  <a:pt x="1278126" y="503180"/>
                </a:lnTo>
                <a:lnTo>
                  <a:pt x="1292804" y="528538"/>
                </a:lnTo>
                <a:lnTo>
                  <a:pt x="1286060" y="551519"/>
                </a:lnTo>
                <a:lnTo>
                  <a:pt x="1311052" y="757554"/>
                </a:lnTo>
                <a:lnTo>
                  <a:pt x="1376903" y="479010"/>
                </a:lnTo>
                <a:lnTo>
                  <a:pt x="1384044" y="475444"/>
                </a:lnTo>
                <a:lnTo>
                  <a:pt x="1389994" y="473067"/>
                </a:lnTo>
                <a:lnTo>
                  <a:pt x="1393565" y="471086"/>
                </a:lnTo>
                <a:lnTo>
                  <a:pt x="1393961" y="470689"/>
                </a:lnTo>
                <a:lnTo>
                  <a:pt x="1394358" y="470293"/>
                </a:lnTo>
                <a:lnTo>
                  <a:pt x="1406259" y="468708"/>
                </a:lnTo>
                <a:lnTo>
                  <a:pt x="1418556" y="468312"/>
                </a:lnTo>
                <a:close/>
                <a:moveTo>
                  <a:pt x="1274583" y="0"/>
                </a:moveTo>
                <a:lnTo>
                  <a:pt x="1288091" y="396"/>
                </a:lnTo>
                <a:lnTo>
                  <a:pt x="1301598" y="1980"/>
                </a:lnTo>
                <a:lnTo>
                  <a:pt x="1314311" y="3563"/>
                </a:lnTo>
                <a:lnTo>
                  <a:pt x="1326627" y="5938"/>
                </a:lnTo>
                <a:lnTo>
                  <a:pt x="1338545" y="9105"/>
                </a:lnTo>
                <a:lnTo>
                  <a:pt x="1349272" y="11876"/>
                </a:lnTo>
                <a:lnTo>
                  <a:pt x="1359998" y="15835"/>
                </a:lnTo>
                <a:lnTo>
                  <a:pt x="1369930" y="19398"/>
                </a:lnTo>
                <a:lnTo>
                  <a:pt x="1379862" y="23753"/>
                </a:lnTo>
                <a:lnTo>
                  <a:pt x="1388205" y="27712"/>
                </a:lnTo>
                <a:lnTo>
                  <a:pt x="1396548" y="32066"/>
                </a:lnTo>
                <a:lnTo>
                  <a:pt x="1404096" y="36421"/>
                </a:lnTo>
                <a:lnTo>
                  <a:pt x="1411247" y="40380"/>
                </a:lnTo>
                <a:lnTo>
                  <a:pt x="1423563" y="48693"/>
                </a:lnTo>
                <a:lnTo>
                  <a:pt x="1433098" y="56215"/>
                </a:lnTo>
                <a:lnTo>
                  <a:pt x="1440249" y="61757"/>
                </a:lnTo>
                <a:lnTo>
                  <a:pt x="1445413" y="67299"/>
                </a:lnTo>
                <a:lnTo>
                  <a:pt x="1443427" y="71258"/>
                </a:lnTo>
                <a:lnTo>
                  <a:pt x="1441440" y="75613"/>
                </a:lnTo>
                <a:lnTo>
                  <a:pt x="1437865" y="81155"/>
                </a:lnTo>
                <a:lnTo>
                  <a:pt x="1433495" y="87489"/>
                </a:lnTo>
                <a:lnTo>
                  <a:pt x="1427933" y="94615"/>
                </a:lnTo>
                <a:lnTo>
                  <a:pt x="1421179" y="101345"/>
                </a:lnTo>
                <a:lnTo>
                  <a:pt x="1417206" y="104908"/>
                </a:lnTo>
                <a:lnTo>
                  <a:pt x="1413631" y="108075"/>
                </a:lnTo>
                <a:lnTo>
                  <a:pt x="1408864" y="111638"/>
                </a:lnTo>
                <a:lnTo>
                  <a:pt x="1404494" y="114409"/>
                </a:lnTo>
                <a:lnTo>
                  <a:pt x="1399726" y="117576"/>
                </a:lnTo>
                <a:lnTo>
                  <a:pt x="1394562" y="119951"/>
                </a:lnTo>
                <a:lnTo>
                  <a:pt x="1388602" y="121931"/>
                </a:lnTo>
                <a:lnTo>
                  <a:pt x="1383040" y="123910"/>
                </a:lnTo>
                <a:lnTo>
                  <a:pt x="1376684" y="125494"/>
                </a:lnTo>
                <a:lnTo>
                  <a:pt x="1370328" y="126285"/>
                </a:lnTo>
                <a:lnTo>
                  <a:pt x="1363574" y="126681"/>
                </a:lnTo>
                <a:lnTo>
                  <a:pt x="1356423" y="126681"/>
                </a:lnTo>
                <a:lnTo>
                  <a:pt x="1348875" y="126285"/>
                </a:lnTo>
                <a:lnTo>
                  <a:pt x="1341326" y="125098"/>
                </a:lnTo>
                <a:lnTo>
                  <a:pt x="1333381" y="122722"/>
                </a:lnTo>
                <a:lnTo>
                  <a:pt x="1325038" y="120347"/>
                </a:lnTo>
                <a:lnTo>
                  <a:pt x="1315900" y="117180"/>
                </a:lnTo>
                <a:lnTo>
                  <a:pt x="1307160" y="112826"/>
                </a:lnTo>
                <a:lnTo>
                  <a:pt x="1296434" y="108075"/>
                </a:lnTo>
                <a:lnTo>
                  <a:pt x="1285707" y="103720"/>
                </a:lnTo>
                <a:lnTo>
                  <a:pt x="1329011" y="123910"/>
                </a:lnTo>
                <a:lnTo>
                  <a:pt x="1349669" y="132619"/>
                </a:lnTo>
                <a:lnTo>
                  <a:pt x="1359601" y="136182"/>
                </a:lnTo>
                <a:lnTo>
                  <a:pt x="1368738" y="139745"/>
                </a:lnTo>
                <a:lnTo>
                  <a:pt x="1377876" y="142516"/>
                </a:lnTo>
                <a:lnTo>
                  <a:pt x="1387013" y="144892"/>
                </a:lnTo>
                <a:lnTo>
                  <a:pt x="1395356" y="146079"/>
                </a:lnTo>
                <a:lnTo>
                  <a:pt x="1402904" y="146475"/>
                </a:lnTo>
                <a:lnTo>
                  <a:pt x="1410453" y="146079"/>
                </a:lnTo>
                <a:lnTo>
                  <a:pt x="1414028" y="145683"/>
                </a:lnTo>
                <a:lnTo>
                  <a:pt x="1417206" y="144892"/>
                </a:lnTo>
                <a:lnTo>
                  <a:pt x="1420782" y="143308"/>
                </a:lnTo>
                <a:lnTo>
                  <a:pt x="1423563" y="142121"/>
                </a:lnTo>
                <a:lnTo>
                  <a:pt x="1426741" y="140537"/>
                </a:lnTo>
                <a:lnTo>
                  <a:pt x="1429522" y="138558"/>
                </a:lnTo>
                <a:lnTo>
                  <a:pt x="1430714" y="152413"/>
                </a:lnTo>
                <a:lnTo>
                  <a:pt x="1431508" y="165477"/>
                </a:lnTo>
                <a:lnTo>
                  <a:pt x="1431111" y="178145"/>
                </a:lnTo>
                <a:lnTo>
                  <a:pt x="1430714" y="189626"/>
                </a:lnTo>
                <a:lnTo>
                  <a:pt x="1433098" y="187647"/>
                </a:lnTo>
                <a:lnTo>
                  <a:pt x="1434289" y="186855"/>
                </a:lnTo>
                <a:lnTo>
                  <a:pt x="1435481" y="186855"/>
                </a:lnTo>
                <a:lnTo>
                  <a:pt x="1437070" y="187251"/>
                </a:lnTo>
                <a:lnTo>
                  <a:pt x="1438262" y="188042"/>
                </a:lnTo>
                <a:lnTo>
                  <a:pt x="1440249" y="189230"/>
                </a:lnTo>
                <a:lnTo>
                  <a:pt x="1441440" y="191605"/>
                </a:lnTo>
                <a:lnTo>
                  <a:pt x="1442632" y="193981"/>
                </a:lnTo>
                <a:lnTo>
                  <a:pt x="1443824" y="196752"/>
                </a:lnTo>
                <a:lnTo>
                  <a:pt x="1446605" y="204669"/>
                </a:lnTo>
                <a:lnTo>
                  <a:pt x="1448194" y="213379"/>
                </a:lnTo>
                <a:lnTo>
                  <a:pt x="1449783" y="223672"/>
                </a:lnTo>
                <a:lnTo>
                  <a:pt x="1450578" y="235152"/>
                </a:lnTo>
                <a:lnTo>
                  <a:pt x="1450975" y="247424"/>
                </a:lnTo>
                <a:lnTo>
                  <a:pt x="1450578" y="259696"/>
                </a:lnTo>
                <a:lnTo>
                  <a:pt x="1449783" y="270781"/>
                </a:lnTo>
                <a:lnTo>
                  <a:pt x="1448194" y="281074"/>
                </a:lnTo>
                <a:lnTo>
                  <a:pt x="1446605" y="289783"/>
                </a:lnTo>
                <a:lnTo>
                  <a:pt x="1443824" y="297305"/>
                </a:lnTo>
                <a:lnTo>
                  <a:pt x="1442632" y="300472"/>
                </a:lnTo>
                <a:lnTo>
                  <a:pt x="1441440" y="302847"/>
                </a:lnTo>
                <a:lnTo>
                  <a:pt x="1440249" y="304827"/>
                </a:lnTo>
                <a:lnTo>
                  <a:pt x="1438262" y="306410"/>
                </a:lnTo>
                <a:lnTo>
                  <a:pt x="1437070" y="307598"/>
                </a:lnTo>
                <a:lnTo>
                  <a:pt x="1435481" y="307598"/>
                </a:lnTo>
                <a:lnTo>
                  <a:pt x="1433892" y="307598"/>
                </a:lnTo>
                <a:lnTo>
                  <a:pt x="1431906" y="306410"/>
                </a:lnTo>
                <a:lnTo>
                  <a:pt x="1430714" y="304431"/>
                </a:lnTo>
                <a:lnTo>
                  <a:pt x="1429125" y="302451"/>
                </a:lnTo>
                <a:lnTo>
                  <a:pt x="1427933" y="299680"/>
                </a:lnTo>
                <a:lnTo>
                  <a:pt x="1426741" y="296513"/>
                </a:lnTo>
                <a:lnTo>
                  <a:pt x="1423960" y="288596"/>
                </a:lnTo>
                <a:lnTo>
                  <a:pt x="1422768" y="299284"/>
                </a:lnTo>
                <a:lnTo>
                  <a:pt x="1420782" y="309181"/>
                </a:lnTo>
                <a:lnTo>
                  <a:pt x="1418398" y="319474"/>
                </a:lnTo>
                <a:lnTo>
                  <a:pt x="1416015" y="328975"/>
                </a:lnTo>
                <a:lnTo>
                  <a:pt x="1412836" y="338476"/>
                </a:lnTo>
                <a:lnTo>
                  <a:pt x="1409261" y="347978"/>
                </a:lnTo>
                <a:lnTo>
                  <a:pt x="1406083" y="356687"/>
                </a:lnTo>
                <a:lnTo>
                  <a:pt x="1401713" y="365000"/>
                </a:lnTo>
                <a:lnTo>
                  <a:pt x="1397343" y="373710"/>
                </a:lnTo>
                <a:lnTo>
                  <a:pt x="1392972" y="381627"/>
                </a:lnTo>
                <a:lnTo>
                  <a:pt x="1387808" y="389545"/>
                </a:lnTo>
                <a:lnTo>
                  <a:pt x="1382643" y="397066"/>
                </a:lnTo>
                <a:lnTo>
                  <a:pt x="1377479" y="403796"/>
                </a:lnTo>
                <a:lnTo>
                  <a:pt x="1371519" y="410922"/>
                </a:lnTo>
                <a:lnTo>
                  <a:pt x="1366355" y="417256"/>
                </a:lnTo>
                <a:lnTo>
                  <a:pt x="1360396" y="423590"/>
                </a:lnTo>
                <a:lnTo>
                  <a:pt x="1354436" y="429528"/>
                </a:lnTo>
                <a:lnTo>
                  <a:pt x="1348080" y="435071"/>
                </a:lnTo>
                <a:lnTo>
                  <a:pt x="1341723" y="439821"/>
                </a:lnTo>
                <a:lnTo>
                  <a:pt x="1335367" y="444572"/>
                </a:lnTo>
                <a:lnTo>
                  <a:pt x="1329011" y="449322"/>
                </a:lnTo>
                <a:lnTo>
                  <a:pt x="1322257" y="453281"/>
                </a:lnTo>
                <a:lnTo>
                  <a:pt x="1315503" y="456844"/>
                </a:lnTo>
                <a:lnTo>
                  <a:pt x="1309147" y="460011"/>
                </a:lnTo>
                <a:lnTo>
                  <a:pt x="1302393" y="463178"/>
                </a:lnTo>
                <a:lnTo>
                  <a:pt x="1296036" y="465949"/>
                </a:lnTo>
                <a:lnTo>
                  <a:pt x="1289283" y="468325"/>
                </a:lnTo>
                <a:lnTo>
                  <a:pt x="1282926" y="469908"/>
                </a:lnTo>
                <a:lnTo>
                  <a:pt x="1276570" y="471096"/>
                </a:lnTo>
                <a:lnTo>
                  <a:pt x="1269816" y="472283"/>
                </a:lnTo>
                <a:lnTo>
                  <a:pt x="1264254" y="472679"/>
                </a:lnTo>
                <a:lnTo>
                  <a:pt x="1257898" y="473075"/>
                </a:lnTo>
                <a:lnTo>
                  <a:pt x="1252733" y="472679"/>
                </a:lnTo>
                <a:lnTo>
                  <a:pt x="1247568" y="472283"/>
                </a:lnTo>
                <a:lnTo>
                  <a:pt x="1242006" y="471096"/>
                </a:lnTo>
                <a:lnTo>
                  <a:pt x="1236842" y="469908"/>
                </a:lnTo>
                <a:lnTo>
                  <a:pt x="1231280" y="467533"/>
                </a:lnTo>
                <a:lnTo>
                  <a:pt x="1225321" y="465553"/>
                </a:lnTo>
                <a:lnTo>
                  <a:pt x="1218964" y="462782"/>
                </a:lnTo>
                <a:lnTo>
                  <a:pt x="1213005" y="459615"/>
                </a:lnTo>
                <a:lnTo>
                  <a:pt x="1206649" y="456448"/>
                </a:lnTo>
                <a:lnTo>
                  <a:pt x="1200689" y="452489"/>
                </a:lnTo>
                <a:lnTo>
                  <a:pt x="1194333" y="448531"/>
                </a:lnTo>
                <a:lnTo>
                  <a:pt x="1187977" y="443780"/>
                </a:lnTo>
                <a:lnTo>
                  <a:pt x="1181620" y="439029"/>
                </a:lnTo>
                <a:lnTo>
                  <a:pt x="1175661" y="433487"/>
                </a:lnTo>
                <a:lnTo>
                  <a:pt x="1169304" y="428341"/>
                </a:lnTo>
                <a:lnTo>
                  <a:pt x="1162948" y="422402"/>
                </a:lnTo>
                <a:lnTo>
                  <a:pt x="1156592" y="416464"/>
                </a:lnTo>
                <a:lnTo>
                  <a:pt x="1150632" y="410130"/>
                </a:lnTo>
                <a:lnTo>
                  <a:pt x="1144673" y="403400"/>
                </a:lnTo>
                <a:lnTo>
                  <a:pt x="1138714" y="396275"/>
                </a:lnTo>
                <a:lnTo>
                  <a:pt x="1132755" y="389149"/>
                </a:lnTo>
                <a:lnTo>
                  <a:pt x="1127193" y="382023"/>
                </a:lnTo>
                <a:lnTo>
                  <a:pt x="1122426" y="374105"/>
                </a:lnTo>
                <a:lnTo>
                  <a:pt x="1117261" y="365792"/>
                </a:lnTo>
                <a:lnTo>
                  <a:pt x="1112096" y="357874"/>
                </a:lnTo>
                <a:lnTo>
                  <a:pt x="1107726" y="349561"/>
                </a:lnTo>
                <a:lnTo>
                  <a:pt x="1102959" y="341247"/>
                </a:lnTo>
                <a:lnTo>
                  <a:pt x="1098986" y="332142"/>
                </a:lnTo>
                <a:lnTo>
                  <a:pt x="1095411" y="323433"/>
                </a:lnTo>
                <a:lnTo>
                  <a:pt x="1091438" y="314328"/>
                </a:lnTo>
                <a:lnTo>
                  <a:pt x="1088657" y="304827"/>
                </a:lnTo>
                <a:lnTo>
                  <a:pt x="1085479" y="295325"/>
                </a:lnTo>
                <a:lnTo>
                  <a:pt x="1083492" y="301659"/>
                </a:lnTo>
                <a:lnTo>
                  <a:pt x="1081109" y="306410"/>
                </a:lnTo>
                <a:lnTo>
                  <a:pt x="1079519" y="308390"/>
                </a:lnTo>
                <a:lnTo>
                  <a:pt x="1078328" y="309577"/>
                </a:lnTo>
                <a:lnTo>
                  <a:pt x="1077136" y="309973"/>
                </a:lnTo>
                <a:lnTo>
                  <a:pt x="1075547" y="310369"/>
                </a:lnTo>
                <a:lnTo>
                  <a:pt x="1074355" y="309973"/>
                </a:lnTo>
                <a:lnTo>
                  <a:pt x="1072368" y="309181"/>
                </a:lnTo>
                <a:lnTo>
                  <a:pt x="1070779" y="307994"/>
                </a:lnTo>
                <a:lnTo>
                  <a:pt x="1069587" y="306014"/>
                </a:lnTo>
                <a:lnTo>
                  <a:pt x="1068396" y="303243"/>
                </a:lnTo>
                <a:lnTo>
                  <a:pt x="1067204" y="300472"/>
                </a:lnTo>
                <a:lnTo>
                  <a:pt x="1064423" y="292950"/>
                </a:lnTo>
                <a:lnTo>
                  <a:pt x="1062834" y="283845"/>
                </a:lnTo>
                <a:lnTo>
                  <a:pt x="1061245" y="273552"/>
                </a:lnTo>
                <a:lnTo>
                  <a:pt x="1060450" y="262072"/>
                </a:lnTo>
                <a:lnTo>
                  <a:pt x="1060450" y="249799"/>
                </a:lnTo>
                <a:lnTo>
                  <a:pt x="1060450" y="237527"/>
                </a:lnTo>
                <a:lnTo>
                  <a:pt x="1061245" y="226839"/>
                </a:lnTo>
                <a:lnTo>
                  <a:pt x="1062834" y="216150"/>
                </a:lnTo>
                <a:lnTo>
                  <a:pt x="1064423" y="207441"/>
                </a:lnTo>
                <a:lnTo>
                  <a:pt x="1067204" y="199919"/>
                </a:lnTo>
                <a:lnTo>
                  <a:pt x="1068396" y="196752"/>
                </a:lnTo>
                <a:lnTo>
                  <a:pt x="1069587" y="194376"/>
                </a:lnTo>
                <a:lnTo>
                  <a:pt x="1070779" y="192397"/>
                </a:lnTo>
                <a:lnTo>
                  <a:pt x="1072368" y="191209"/>
                </a:lnTo>
                <a:lnTo>
                  <a:pt x="1074355" y="189626"/>
                </a:lnTo>
                <a:lnTo>
                  <a:pt x="1075547" y="189626"/>
                </a:lnTo>
                <a:lnTo>
                  <a:pt x="1076341" y="189626"/>
                </a:lnTo>
                <a:lnTo>
                  <a:pt x="1077533" y="190022"/>
                </a:lnTo>
                <a:lnTo>
                  <a:pt x="1077533" y="182104"/>
                </a:lnTo>
                <a:lnTo>
                  <a:pt x="1078328" y="174583"/>
                </a:lnTo>
                <a:lnTo>
                  <a:pt x="1079122" y="167457"/>
                </a:lnTo>
                <a:lnTo>
                  <a:pt x="1080711" y="160727"/>
                </a:lnTo>
                <a:lnTo>
                  <a:pt x="1079519" y="152413"/>
                </a:lnTo>
                <a:lnTo>
                  <a:pt x="1079122" y="144496"/>
                </a:lnTo>
                <a:lnTo>
                  <a:pt x="1079122" y="136578"/>
                </a:lnTo>
                <a:lnTo>
                  <a:pt x="1079519" y="129452"/>
                </a:lnTo>
                <a:lnTo>
                  <a:pt x="1080711" y="122722"/>
                </a:lnTo>
                <a:lnTo>
                  <a:pt x="1081506" y="116784"/>
                </a:lnTo>
                <a:lnTo>
                  <a:pt x="1082698" y="110846"/>
                </a:lnTo>
                <a:lnTo>
                  <a:pt x="1084287" y="105304"/>
                </a:lnTo>
                <a:lnTo>
                  <a:pt x="1086273" y="100157"/>
                </a:lnTo>
                <a:lnTo>
                  <a:pt x="1088657" y="95407"/>
                </a:lnTo>
                <a:lnTo>
                  <a:pt x="1091041" y="91448"/>
                </a:lnTo>
                <a:lnTo>
                  <a:pt x="1094219" y="87489"/>
                </a:lnTo>
                <a:lnTo>
                  <a:pt x="1097000" y="83926"/>
                </a:lnTo>
                <a:lnTo>
                  <a:pt x="1100178" y="80759"/>
                </a:lnTo>
                <a:lnTo>
                  <a:pt x="1104151" y="77988"/>
                </a:lnTo>
                <a:lnTo>
                  <a:pt x="1108124" y="75217"/>
                </a:lnTo>
                <a:lnTo>
                  <a:pt x="1090643" y="75217"/>
                </a:lnTo>
                <a:lnTo>
                  <a:pt x="1077533" y="75613"/>
                </a:lnTo>
                <a:lnTo>
                  <a:pt x="1066012" y="76801"/>
                </a:lnTo>
                <a:lnTo>
                  <a:pt x="1073958" y="72446"/>
                </a:lnTo>
                <a:lnTo>
                  <a:pt x="1082300" y="67299"/>
                </a:lnTo>
                <a:lnTo>
                  <a:pt x="1090246" y="61757"/>
                </a:lnTo>
                <a:lnTo>
                  <a:pt x="1098192" y="56215"/>
                </a:lnTo>
                <a:lnTo>
                  <a:pt x="1114480" y="44734"/>
                </a:lnTo>
                <a:lnTo>
                  <a:pt x="1121631" y="39984"/>
                </a:lnTo>
                <a:lnTo>
                  <a:pt x="1128385" y="36421"/>
                </a:lnTo>
                <a:lnTo>
                  <a:pt x="1146262" y="27712"/>
                </a:lnTo>
                <a:lnTo>
                  <a:pt x="1163743" y="20586"/>
                </a:lnTo>
                <a:lnTo>
                  <a:pt x="1180826" y="14648"/>
                </a:lnTo>
                <a:lnTo>
                  <a:pt x="1197909" y="9897"/>
                </a:lnTo>
                <a:lnTo>
                  <a:pt x="1214197" y="5938"/>
                </a:lnTo>
                <a:lnTo>
                  <a:pt x="1230088" y="3167"/>
                </a:lnTo>
                <a:lnTo>
                  <a:pt x="1245185" y="1188"/>
                </a:lnTo>
                <a:lnTo>
                  <a:pt x="1260281" y="396"/>
                </a:lnTo>
                <a:lnTo>
                  <a:pt x="1274583" y="0"/>
                </a:lnTo>
                <a:close/>
              </a:path>
            </a:pathLst>
          </a:custGeom>
          <a:solidFill>
            <a:srgbClr val="0C4994"/>
          </a:solidFill>
          <a:ln>
            <a:solidFill>
              <a:srgbClr val="0C4994"/>
            </a:solidFill>
          </a:ln>
        </p:spPr>
        <p:txBody>
          <a:bodyPr anchor="ctr">
            <a:scene3d>
              <a:camera prst="orthographicFront"/>
              <a:lightRig rig="threePt" dir="t"/>
            </a:scene3d>
            <a:sp3d>
              <a:contourClr>
                <a:srgbClr val="FFFFFF"/>
              </a:contourClr>
            </a:sp3d>
          </a:bodyPr>
          <a:p>
            <a:pPr algn="ctr">
              <a:defRPr/>
            </a:pPr>
            <a:endParaRPr lang="zh-CN" altLang="en-US" sz="3200">
              <a:solidFill>
                <a:srgbClr val="1D6295"/>
              </a:solidFill>
              <a:ea typeface="宋体" panose="02010600030101010101" pitchFamily="2" charset="-122"/>
            </a:endParaRPr>
          </a:p>
        </p:txBody>
      </p:sp>
      <p:sp>
        <p:nvSpPr>
          <p:cNvPr id="7" name="文本框 6"/>
          <p:cNvSpPr txBox="1"/>
          <p:nvPr/>
        </p:nvSpPr>
        <p:spPr>
          <a:xfrm>
            <a:off x="10259695" y="4265295"/>
            <a:ext cx="897890" cy="521970"/>
          </a:xfrm>
          <a:prstGeom prst="rect">
            <a:avLst/>
          </a:prstGeom>
          <a:noFill/>
        </p:spPr>
        <p:txBody>
          <a:bodyPr wrap="none" rtlCol="0">
            <a:spAutoFit/>
          </a:bodyPr>
          <a:p>
            <a:pPr algn="l"/>
            <a:r>
              <a:rPr lang="zh-CN" altLang="en-US" sz="2800" b="1">
                <a:latin typeface="华光楷体_CNKI" panose="02000500000000000000" charset="-122"/>
                <a:ea typeface="华光楷体_CNKI" panose="02000500000000000000" charset="-122"/>
                <a:sym typeface="+mn-ea"/>
              </a:rPr>
              <a:t>方式</a:t>
            </a:r>
            <a:r>
              <a:rPr lang="en-US" altLang="zh-CN" sz="2800" b="1">
                <a:latin typeface="华光楷体_CNKI" panose="02000500000000000000" charset="-122"/>
                <a:ea typeface="华光楷体_CNKI" panose="02000500000000000000" charset="-122"/>
                <a:sym typeface="+mn-ea"/>
              </a:rPr>
              <a:t> </a:t>
            </a:r>
            <a:endParaRPr lang="en-US" altLang="zh-CN" sz="2800" b="1">
              <a:solidFill>
                <a:schemeClr val="tx1"/>
              </a:solidFill>
              <a:latin typeface="华光楷体_CNKI" panose="02000500000000000000" charset="-122"/>
              <a:ea typeface="华光楷体_CNKI" panose="02000500000000000000" charset="-122"/>
            </a:endParaRPr>
          </a:p>
        </p:txBody>
      </p:sp>
      <p:sp>
        <p:nvSpPr>
          <p:cNvPr id="8" name="圆角矩形 7"/>
          <p:cNvSpPr/>
          <p:nvPr/>
        </p:nvSpPr>
        <p:spPr>
          <a:xfrm>
            <a:off x="2860675" y="3081655"/>
            <a:ext cx="6315075" cy="1172845"/>
          </a:xfrm>
          <a:prstGeom prst="roundRect">
            <a:avLst/>
          </a:prstGeom>
          <a:noFill/>
          <a:ln w="28575">
            <a:solidFill>
              <a:srgbClr val="0C4994"/>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文本框 8"/>
          <p:cNvSpPr txBox="1"/>
          <p:nvPr/>
        </p:nvSpPr>
        <p:spPr>
          <a:xfrm>
            <a:off x="3065145" y="3194685"/>
            <a:ext cx="6101080" cy="922020"/>
          </a:xfrm>
          <a:prstGeom prst="rect">
            <a:avLst/>
          </a:prstGeom>
          <a:noFill/>
        </p:spPr>
        <p:txBody>
          <a:bodyPr wrap="square" rtlCol="0">
            <a:spAutoFit/>
          </a:bodyPr>
          <a:p>
            <a:r>
              <a:rPr lang="zh-CN" altLang="en-US">
                <a:sym typeface="+mn-ea"/>
              </a:rPr>
              <a:t>线下与线上科普活动紧密结合，通过科技活动周、科普（技）讲座、科普（技）展览、科普（技）竞赛等多种形式，充分利用线上科普活动覆盖面广的优势</a:t>
            </a:r>
            <a:endParaRPr lang="zh-CN" altLang="en-US"/>
          </a:p>
        </p:txBody>
      </p:sp>
      <p:sp>
        <p:nvSpPr>
          <p:cNvPr id="11" name="圆角矩形 10"/>
          <p:cNvSpPr/>
          <p:nvPr/>
        </p:nvSpPr>
        <p:spPr>
          <a:xfrm>
            <a:off x="2860675" y="4712970"/>
            <a:ext cx="6315075" cy="1355725"/>
          </a:xfrm>
          <a:prstGeom prst="roundRect">
            <a:avLst/>
          </a:prstGeom>
          <a:noFill/>
          <a:ln w="28575">
            <a:solidFill>
              <a:srgbClr val="0C4994"/>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文本框 11"/>
          <p:cNvSpPr txBox="1"/>
          <p:nvPr/>
        </p:nvSpPr>
        <p:spPr>
          <a:xfrm>
            <a:off x="3065145" y="4826000"/>
            <a:ext cx="6101080" cy="1198880"/>
          </a:xfrm>
          <a:prstGeom prst="rect">
            <a:avLst/>
          </a:prstGeom>
          <a:noFill/>
        </p:spPr>
        <p:txBody>
          <a:bodyPr wrap="square" rtlCol="0">
            <a:spAutoFit/>
          </a:bodyPr>
          <a:p>
            <a:r>
              <a:rPr lang="zh-CN" altLang="en-US">
                <a:sym typeface="+mn-ea"/>
              </a:rPr>
              <a:t>各地积极开展科普抗疫，助力疫情防控和生产两不误。2020年各地政府部门、企事业单位、学校、医院、街道、社区等广泛开展防疫科普宣传，切实发挥科普在战“疫”中的支撑作用。</a:t>
            </a:r>
            <a:endParaRPr lang="zh-CN" altLang="en-US"/>
          </a:p>
        </p:txBody>
      </p:sp>
      <p:sp>
        <p:nvSpPr>
          <p:cNvPr id="13" name="KSO_Shape"/>
          <p:cNvSpPr/>
          <p:nvPr/>
        </p:nvSpPr>
        <p:spPr>
          <a:xfrm>
            <a:off x="1201420" y="4556760"/>
            <a:ext cx="1332230" cy="1211580"/>
          </a:xfrm>
          <a:custGeom>
            <a:avLst/>
            <a:gdLst>
              <a:gd name="connsiteX0" fmla="*/ 563922 w 3083576"/>
              <a:gd name="connsiteY0" fmla="*/ 777746 h 2491786"/>
              <a:gd name="connsiteX1" fmla="*/ 540630 w 3083576"/>
              <a:gd name="connsiteY1" fmla="*/ 782448 h 2491786"/>
              <a:gd name="connsiteX2" fmla="*/ 519188 w 3083576"/>
              <a:gd name="connsiteY2" fmla="*/ 778120 h 2491786"/>
              <a:gd name="connsiteX3" fmla="*/ 152371 w 3083576"/>
              <a:gd name="connsiteY3" fmla="*/ 1413466 h 2491786"/>
              <a:gd name="connsiteX4" fmla="*/ 930955 w 3083576"/>
              <a:gd name="connsiteY4" fmla="*/ 1413466 h 2491786"/>
              <a:gd name="connsiteX5" fmla="*/ 2564171 w 3083576"/>
              <a:gd name="connsiteY5" fmla="*/ 320325 h 2491786"/>
              <a:gd name="connsiteX6" fmla="*/ 2540879 w 3083576"/>
              <a:gd name="connsiteY6" fmla="*/ 325027 h 2491786"/>
              <a:gd name="connsiteX7" fmla="*/ 2519437 w 3083576"/>
              <a:gd name="connsiteY7" fmla="*/ 320699 h 2491786"/>
              <a:gd name="connsiteX8" fmla="*/ 2152620 w 3083576"/>
              <a:gd name="connsiteY8" fmla="*/ 956045 h 2491786"/>
              <a:gd name="connsiteX9" fmla="*/ 2931204 w 3083576"/>
              <a:gd name="connsiteY9" fmla="*/ 956045 h 2491786"/>
              <a:gd name="connsiteX10" fmla="*/ 1510555 w 3083576"/>
              <a:gd name="connsiteY10" fmla="*/ 0 h 2491786"/>
              <a:gd name="connsiteX11" fmla="*/ 1598185 w 3083576"/>
              <a:gd name="connsiteY11" fmla="*/ 87630 h 2491786"/>
              <a:gd name="connsiteX12" fmla="*/ 1598185 w 3083576"/>
              <a:gd name="connsiteY12" fmla="*/ 118806 h 2491786"/>
              <a:gd name="connsiteX13" fmla="*/ 2530732 w 3083576"/>
              <a:gd name="connsiteY13" fmla="*/ 53326 h 2491786"/>
              <a:gd name="connsiteX14" fmla="*/ 2551279 w 3083576"/>
              <a:gd name="connsiteY14" fmla="*/ 98527 h 2491786"/>
              <a:gd name="connsiteX15" fmla="*/ 2585370 w 3083576"/>
              <a:gd name="connsiteY15" fmla="*/ 105410 h 2491786"/>
              <a:gd name="connsiteX16" fmla="*/ 2655179 w 3083576"/>
              <a:gd name="connsiteY16" fmla="*/ 210727 h 2491786"/>
              <a:gd name="connsiteX17" fmla="*/ 2646196 w 3083576"/>
              <a:gd name="connsiteY17" fmla="*/ 255218 h 2491786"/>
              <a:gd name="connsiteX18" fmla="*/ 2644959 w 3083576"/>
              <a:gd name="connsiteY18" fmla="*/ 257053 h 2491786"/>
              <a:gd name="connsiteX19" fmla="*/ 3048522 w 3083576"/>
              <a:gd name="connsiteY19" fmla="*/ 956045 h 2491786"/>
              <a:gd name="connsiteX20" fmla="*/ 3077696 w 3083576"/>
              <a:gd name="connsiteY20" fmla="*/ 956045 h 2491786"/>
              <a:gd name="connsiteX21" fmla="*/ 3083576 w 3083576"/>
              <a:gd name="connsiteY21" fmla="*/ 985678 h 2491786"/>
              <a:gd name="connsiteX22" fmla="*/ 2541912 w 3083576"/>
              <a:gd name="connsiteY22" fmla="*/ 1260845 h 2491786"/>
              <a:gd name="connsiteX23" fmla="*/ 2000249 w 3083576"/>
              <a:gd name="connsiteY23" fmla="*/ 985677 h 2491786"/>
              <a:gd name="connsiteX24" fmla="*/ 2006130 w 3083576"/>
              <a:gd name="connsiteY24" fmla="*/ 956045 h 2491786"/>
              <a:gd name="connsiteX25" fmla="*/ 2035302 w 3083576"/>
              <a:gd name="connsiteY25" fmla="*/ 956045 h 2491786"/>
              <a:gd name="connsiteX26" fmla="*/ 2437911 w 3083576"/>
              <a:gd name="connsiteY26" fmla="*/ 258704 h 2491786"/>
              <a:gd name="connsiteX27" fmla="*/ 2435562 w 3083576"/>
              <a:gd name="connsiteY27" fmla="*/ 255218 h 2491786"/>
              <a:gd name="connsiteX28" fmla="*/ 2426578 w 3083576"/>
              <a:gd name="connsiteY28" fmla="*/ 210727 h 2491786"/>
              <a:gd name="connsiteX29" fmla="*/ 2435561 w 3083576"/>
              <a:gd name="connsiteY29" fmla="*/ 166237 h 2491786"/>
              <a:gd name="connsiteX30" fmla="*/ 2437723 w 3083576"/>
              <a:gd name="connsiteY30" fmla="*/ 163029 h 2491786"/>
              <a:gd name="connsiteX31" fmla="*/ 1598185 w 3083576"/>
              <a:gd name="connsiteY31" fmla="*/ 358598 h 2491786"/>
              <a:gd name="connsiteX32" fmla="*/ 1598185 w 3083576"/>
              <a:gd name="connsiteY32" fmla="*/ 1889182 h 2491786"/>
              <a:gd name="connsiteX33" fmla="*/ 1944895 w 3083576"/>
              <a:gd name="connsiteY33" fmla="*/ 1889182 h 2491786"/>
              <a:gd name="connsiteX34" fmla="*/ 1944895 w 3083576"/>
              <a:gd name="connsiteY34" fmla="*/ 2091447 h 2491786"/>
              <a:gd name="connsiteX35" fmla="*/ 2200010 w 3083576"/>
              <a:gd name="connsiteY35" fmla="*/ 2091447 h 2491786"/>
              <a:gd name="connsiteX36" fmla="*/ 2200010 w 3083576"/>
              <a:gd name="connsiteY36" fmla="*/ 2491786 h 2491786"/>
              <a:gd name="connsiteX37" fmla="*/ 821101 w 3083576"/>
              <a:gd name="connsiteY37" fmla="*/ 2491786 h 2491786"/>
              <a:gd name="connsiteX38" fmla="*/ 821101 w 3083576"/>
              <a:gd name="connsiteY38" fmla="*/ 2091447 h 2491786"/>
              <a:gd name="connsiteX39" fmla="*/ 1076215 w 3083576"/>
              <a:gd name="connsiteY39" fmla="*/ 2091447 h 2491786"/>
              <a:gd name="connsiteX40" fmla="*/ 1076215 w 3083576"/>
              <a:gd name="connsiteY40" fmla="*/ 1889182 h 2491786"/>
              <a:gd name="connsiteX41" fmla="*/ 1422925 w 3083576"/>
              <a:gd name="connsiteY41" fmla="*/ 1889182 h 2491786"/>
              <a:gd name="connsiteX42" fmla="*/ 1422925 w 3083576"/>
              <a:gd name="connsiteY42" fmla="*/ 399424 h 2491786"/>
              <a:gd name="connsiteX43" fmla="*/ 620129 w 3083576"/>
              <a:gd name="connsiteY43" fmla="*/ 586434 h 2491786"/>
              <a:gd name="connsiteX44" fmla="*/ 621452 w 3083576"/>
              <a:gd name="connsiteY44" fmla="*/ 587326 h 2491786"/>
              <a:gd name="connsiteX45" fmla="*/ 654930 w 3083576"/>
              <a:gd name="connsiteY45" fmla="*/ 668148 h 2491786"/>
              <a:gd name="connsiteX46" fmla="*/ 645947 w 3083576"/>
              <a:gd name="connsiteY46" fmla="*/ 712639 h 2491786"/>
              <a:gd name="connsiteX47" fmla="*/ 644710 w 3083576"/>
              <a:gd name="connsiteY47" fmla="*/ 714474 h 2491786"/>
              <a:gd name="connsiteX48" fmla="*/ 1048273 w 3083576"/>
              <a:gd name="connsiteY48" fmla="*/ 1413466 h 2491786"/>
              <a:gd name="connsiteX49" fmla="*/ 1077447 w 3083576"/>
              <a:gd name="connsiteY49" fmla="*/ 1413466 h 2491786"/>
              <a:gd name="connsiteX50" fmla="*/ 1083327 w 3083576"/>
              <a:gd name="connsiteY50" fmla="*/ 1443099 h 2491786"/>
              <a:gd name="connsiteX51" fmla="*/ 541663 w 3083576"/>
              <a:gd name="connsiteY51" fmla="*/ 1718266 h 2491786"/>
              <a:gd name="connsiteX52" fmla="*/ 0 w 3083576"/>
              <a:gd name="connsiteY52" fmla="*/ 1443098 h 2491786"/>
              <a:gd name="connsiteX53" fmla="*/ 5881 w 3083576"/>
              <a:gd name="connsiteY53" fmla="*/ 1413466 h 2491786"/>
              <a:gd name="connsiteX54" fmla="*/ 35053 w 3083576"/>
              <a:gd name="connsiteY54" fmla="*/ 1413466 h 2491786"/>
              <a:gd name="connsiteX55" fmla="*/ 437662 w 3083576"/>
              <a:gd name="connsiteY55" fmla="*/ 716125 h 2491786"/>
              <a:gd name="connsiteX56" fmla="*/ 435312 w 3083576"/>
              <a:gd name="connsiteY56" fmla="*/ 712639 h 2491786"/>
              <a:gd name="connsiteX57" fmla="*/ 426329 w 3083576"/>
              <a:gd name="connsiteY57" fmla="*/ 668148 h 2491786"/>
              <a:gd name="connsiteX58" fmla="*/ 496139 w 3083576"/>
              <a:gd name="connsiteY58" fmla="*/ 562831 h 2491786"/>
              <a:gd name="connsiteX59" fmla="*/ 516510 w 3083576"/>
              <a:gd name="connsiteY59" fmla="*/ 558718 h 2491786"/>
              <a:gd name="connsiteX60" fmla="*/ 525009 w 3083576"/>
              <a:gd name="connsiteY60" fmla="*/ 511565 h 2491786"/>
              <a:gd name="connsiteX61" fmla="*/ 1375005 w 3083576"/>
              <a:gd name="connsiteY61" fmla="*/ 158774 h 2491786"/>
              <a:gd name="connsiteX62" fmla="*/ 1422925 w 3083576"/>
              <a:gd name="connsiteY62" fmla="*/ 147768 h 2491786"/>
              <a:gd name="connsiteX63" fmla="*/ 1422925 w 3083576"/>
              <a:gd name="connsiteY63" fmla="*/ 87630 h 2491786"/>
              <a:gd name="connsiteX64" fmla="*/ 1510555 w 3083576"/>
              <a:gd name="connsiteY64" fmla="*/ 0 h 249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3083576" h="2491786">
                <a:moveTo>
                  <a:pt x="563922" y="777746"/>
                </a:moveTo>
                <a:lnTo>
                  <a:pt x="540630" y="782448"/>
                </a:lnTo>
                <a:lnTo>
                  <a:pt x="519188" y="778120"/>
                </a:lnTo>
                <a:lnTo>
                  <a:pt x="152371" y="1413466"/>
                </a:lnTo>
                <a:lnTo>
                  <a:pt x="930955" y="1413466"/>
                </a:lnTo>
                <a:close/>
                <a:moveTo>
                  <a:pt x="2564171" y="320325"/>
                </a:moveTo>
                <a:lnTo>
                  <a:pt x="2540879" y="325027"/>
                </a:lnTo>
                <a:lnTo>
                  <a:pt x="2519437" y="320699"/>
                </a:lnTo>
                <a:lnTo>
                  <a:pt x="2152620" y="956045"/>
                </a:lnTo>
                <a:lnTo>
                  <a:pt x="2931204" y="956045"/>
                </a:lnTo>
                <a:close/>
                <a:moveTo>
                  <a:pt x="1510555" y="0"/>
                </a:moveTo>
                <a:cubicBezTo>
                  <a:pt x="1558952" y="0"/>
                  <a:pt x="1598185" y="39233"/>
                  <a:pt x="1598185" y="87630"/>
                </a:cubicBezTo>
                <a:lnTo>
                  <a:pt x="1598185" y="118806"/>
                </a:lnTo>
                <a:lnTo>
                  <a:pt x="2530732" y="53326"/>
                </a:lnTo>
                <a:lnTo>
                  <a:pt x="2551279" y="98527"/>
                </a:lnTo>
                <a:lnTo>
                  <a:pt x="2585370" y="105410"/>
                </a:lnTo>
                <a:cubicBezTo>
                  <a:pt x="2626394" y="122761"/>
                  <a:pt x="2655179" y="163383"/>
                  <a:pt x="2655179" y="210727"/>
                </a:cubicBezTo>
                <a:cubicBezTo>
                  <a:pt x="2655179" y="226509"/>
                  <a:pt x="2651981" y="241544"/>
                  <a:pt x="2646196" y="255218"/>
                </a:cubicBezTo>
                <a:lnTo>
                  <a:pt x="2644959" y="257053"/>
                </a:lnTo>
                <a:lnTo>
                  <a:pt x="3048522" y="956045"/>
                </a:lnTo>
                <a:lnTo>
                  <a:pt x="3077696" y="956045"/>
                </a:lnTo>
                <a:lnTo>
                  <a:pt x="3083576" y="985678"/>
                </a:lnTo>
                <a:cubicBezTo>
                  <a:pt x="3083575" y="1137649"/>
                  <a:pt x="2841065" y="1260845"/>
                  <a:pt x="2541912" y="1260845"/>
                </a:cubicBezTo>
                <a:cubicBezTo>
                  <a:pt x="2242761" y="1260845"/>
                  <a:pt x="2000249" y="1137649"/>
                  <a:pt x="2000249" y="985677"/>
                </a:cubicBezTo>
                <a:lnTo>
                  <a:pt x="2006130" y="956045"/>
                </a:lnTo>
                <a:lnTo>
                  <a:pt x="2035302" y="956045"/>
                </a:lnTo>
                <a:lnTo>
                  <a:pt x="2437911" y="258704"/>
                </a:lnTo>
                <a:lnTo>
                  <a:pt x="2435562" y="255218"/>
                </a:lnTo>
                <a:cubicBezTo>
                  <a:pt x="2429777" y="241543"/>
                  <a:pt x="2426580" y="226509"/>
                  <a:pt x="2426578" y="210727"/>
                </a:cubicBezTo>
                <a:cubicBezTo>
                  <a:pt x="2426578" y="194946"/>
                  <a:pt x="2429777" y="179911"/>
                  <a:pt x="2435561" y="166237"/>
                </a:cubicBezTo>
                <a:lnTo>
                  <a:pt x="2437723" y="163029"/>
                </a:lnTo>
                <a:lnTo>
                  <a:pt x="1598185" y="358598"/>
                </a:lnTo>
                <a:lnTo>
                  <a:pt x="1598185" y="1889182"/>
                </a:lnTo>
                <a:lnTo>
                  <a:pt x="1944895" y="1889182"/>
                </a:lnTo>
                <a:lnTo>
                  <a:pt x="1944895" y="2091447"/>
                </a:lnTo>
                <a:lnTo>
                  <a:pt x="2200010" y="2091447"/>
                </a:lnTo>
                <a:lnTo>
                  <a:pt x="2200010" y="2491786"/>
                </a:lnTo>
                <a:lnTo>
                  <a:pt x="821101" y="2491786"/>
                </a:lnTo>
                <a:lnTo>
                  <a:pt x="821101" y="2091447"/>
                </a:lnTo>
                <a:lnTo>
                  <a:pt x="1076215" y="2091447"/>
                </a:lnTo>
                <a:lnTo>
                  <a:pt x="1076215" y="1889182"/>
                </a:lnTo>
                <a:lnTo>
                  <a:pt x="1422925" y="1889182"/>
                </a:lnTo>
                <a:lnTo>
                  <a:pt x="1422925" y="399424"/>
                </a:lnTo>
                <a:lnTo>
                  <a:pt x="620129" y="586434"/>
                </a:lnTo>
                <a:lnTo>
                  <a:pt x="621452" y="587326"/>
                </a:lnTo>
                <a:cubicBezTo>
                  <a:pt x="642137" y="608010"/>
                  <a:pt x="654930" y="636585"/>
                  <a:pt x="654930" y="668148"/>
                </a:cubicBezTo>
                <a:cubicBezTo>
                  <a:pt x="654930" y="683930"/>
                  <a:pt x="651732" y="698965"/>
                  <a:pt x="645947" y="712639"/>
                </a:cubicBezTo>
                <a:lnTo>
                  <a:pt x="644710" y="714474"/>
                </a:lnTo>
                <a:lnTo>
                  <a:pt x="1048273" y="1413466"/>
                </a:lnTo>
                <a:lnTo>
                  <a:pt x="1077447" y="1413466"/>
                </a:lnTo>
                <a:lnTo>
                  <a:pt x="1083327" y="1443099"/>
                </a:lnTo>
                <a:cubicBezTo>
                  <a:pt x="1083326" y="1595070"/>
                  <a:pt x="840816" y="1718266"/>
                  <a:pt x="541663" y="1718266"/>
                </a:cubicBezTo>
                <a:cubicBezTo>
                  <a:pt x="242511" y="1718266"/>
                  <a:pt x="0" y="1595070"/>
                  <a:pt x="0" y="1443098"/>
                </a:cubicBezTo>
                <a:lnTo>
                  <a:pt x="5881" y="1413466"/>
                </a:lnTo>
                <a:lnTo>
                  <a:pt x="35053" y="1413466"/>
                </a:lnTo>
                <a:lnTo>
                  <a:pt x="437662" y="716125"/>
                </a:lnTo>
                <a:lnTo>
                  <a:pt x="435312" y="712639"/>
                </a:lnTo>
                <a:cubicBezTo>
                  <a:pt x="429528" y="698964"/>
                  <a:pt x="426330" y="683930"/>
                  <a:pt x="426329" y="668148"/>
                </a:cubicBezTo>
                <a:cubicBezTo>
                  <a:pt x="426329" y="620804"/>
                  <a:pt x="455115" y="580183"/>
                  <a:pt x="496139" y="562831"/>
                </a:cubicBezTo>
                <a:lnTo>
                  <a:pt x="516510" y="558718"/>
                </a:lnTo>
                <a:lnTo>
                  <a:pt x="525009" y="511565"/>
                </a:lnTo>
                <a:lnTo>
                  <a:pt x="1375005" y="158774"/>
                </a:lnTo>
                <a:lnTo>
                  <a:pt x="1422925" y="147768"/>
                </a:lnTo>
                <a:lnTo>
                  <a:pt x="1422925" y="87630"/>
                </a:lnTo>
                <a:cubicBezTo>
                  <a:pt x="1422925" y="39233"/>
                  <a:pt x="1462158" y="0"/>
                  <a:pt x="1510555" y="0"/>
                </a:cubicBezTo>
                <a:close/>
              </a:path>
            </a:pathLst>
          </a:custGeom>
          <a:solidFill>
            <a:srgbClr val="16448A"/>
          </a:solidFill>
          <a:ln>
            <a:solidFill>
              <a:srgbClr val="16448A"/>
            </a:solid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p>
            <a:pPr algn="ctr">
              <a:defRPr/>
            </a:pPr>
            <a:endParaRPr lang="zh-CN" altLang="en-US" sz="3200">
              <a:solidFill>
                <a:srgbClr val="1D6295"/>
              </a:solidFill>
            </a:endParaRPr>
          </a:p>
        </p:txBody>
      </p:sp>
      <p:sp>
        <p:nvSpPr>
          <p:cNvPr id="14" name="文本框 13"/>
          <p:cNvSpPr txBox="1"/>
          <p:nvPr/>
        </p:nvSpPr>
        <p:spPr>
          <a:xfrm>
            <a:off x="1418590" y="5829300"/>
            <a:ext cx="897890" cy="521970"/>
          </a:xfrm>
          <a:prstGeom prst="rect">
            <a:avLst/>
          </a:prstGeom>
          <a:noFill/>
        </p:spPr>
        <p:txBody>
          <a:bodyPr wrap="none" rtlCol="0">
            <a:spAutoFit/>
          </a:bodyPr>
          <a:p>
            <a:pPr algn="l"/>
            <a:r>
              <a:rPr lang="zh-CN" altLang="en-US" sz="2800" b="1">
                <a:latin typeface="华光楷体_CNKI" panose="02000500000000000000" charset="-122"/>
                <a:ea typeface="华光楷体_CNKI" panose="02000500000000000000" charset="-122"/>
                <a:sym typeface="+mn-ea"/>
              </a:rPr>
              <a:t>疫情</a:t>
            </a:r>
            <a:r>
              <a:rPr lang="en-US" altLang="zh-CN" sz="2800" b="1">
                <a:latin typeface="华光楷体_CNKI" panose="02000500000000000000" charset="-122"/>
                <a:ea typeface="华光楷体_CNKI" panose="02000500000000000000" charset="-122"/>
                <a:sym typeface="+mn-ea"/>
              </a:rPr>
              <a:t> </a:t>
            </a:r>
            <a:endParaRPr lang="en-US" altLang="zh-CN" sz="2800" b="1">
              <a:solidFill>
                <a:schemeClr val="tx1"/>
              </a:solidFill>
              <a:latin typeface="华光楷体_CNKI" panose="02000500000000000000" charset="-122"/>
              <a:ea typeface="华光楷体_CNKI" panose="02000500000000000000" charset="-122"/>
            </a:endParaRPr>
          </a:p>
        </p:txBody>
      </p:sp>
      <p:sp>
        <p:nvSpPr>
          <p:cNvPr id="15" name="标题 14"/>
          <p:cNvSpPr>
            <a:spLocks noGrp="1"/>
          </p:cNvSpPr>
          <p:nvPr>
            <p:ph type="title"/>
          </p:nvPr>
        </p:nvSpPr>
        <p:spPr>
          <a:xfrm>
            <a:off x="838200" y="0"/>
            <a:ext cx="10515600" cy="1021543"/>
          </a:xfrm>
        </p:spPr>
        <p:txBody>
          <a:bodyPr/>
          <a:p>
            <a:r>
              <a:rPr lang="en-US" altLang="zh-CN" dirty="0"/>
              <a:t>2020</a:t>
            </a:r>
            <a:r>
              <a:rPr lang="zh-CN" altLang="en-US" dirty="0"/>
              <a:t>年度全国科普统计数据</a:t>
            </a:r>
            <a:endParaRPr lang="zh-CN" altLang="en-US" dirty="0"/>
          </a:p>
        </p:txBody>
      </p:sp>
    </p:spTree>
  </p:cSld>
  <p:clrMapOvr>
    <a:masterClrMapping/>
  </p:clrMapOvr>
  <p:timing>
    <p:tnLst>
      <p:par>
        <p:cTn id="1" dur="indefinite" restart="never" nodeType="tmRoot"/>
      </p:par>
    </p:tnLst>
    <p:bldLst>
      <p:bldP spid="17" grpId="1" animBg="1"/>
      <p:bldP spid="8" grpId="1" animBg="1"/>
      <p:bldP spid="11"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lstStyle/>
          <a:p>
            <a:r>
              <a:rPr lang="zh-CN" altLang="en-US" dirty="0"/>
              <a:t>第十一次中国公民科学素质抽样调查</a:t>
            </a:r>
            <a:endParaRPr lang="zh-CN" altLang="en-US" dirty="0"/>
          </a:p>
        </p:txBody>
      </p:sp>
      <p:pic>
        <p:nvPicPr>
          <p:cNvPr id="4" name="图片 3" descr="5"/>
          <p:cNvPicPr>
            <a:picLocks noChangeAspect="1"/>
          </p:cNvPicPr>
          <p:nvPr/>
        </p:nvPicPr>
        <p:blipFill>
          <a:blip r:embed="rId1"/>
          <a:stretch>
            <a:fillRect/>
          </a:stretch>
        </p:blipFill>
        <p:spPr>
          <a:xfrm>
            <a:off x="2150110" y="1161415"/>
            <a:ext cx="7041515" cy="5214620"/>
          </a:xfrm>
          <a:prstGeom prst="rect">
            <a:avLst/>
          </a:prstGeom>
        </p:spPr>
      </p:pic>
      <p:pic>
        <p:nvPicPr>
          <p:cNvPr id="5" name="图片 4" descr="6"/>
          <p:cNvPicPr>
            <a:picLocks noChangeAspect="1"/>
          </p:cNvPicPr>
          <p:nvPr/>
        </p:nvPicPr>
        <p:blipFill>
          <a:blip r:embed="rId2"/>
          <a:stretch>
            <a:fillRect/>
          </a:stretch>
        </p:blipFill>
        <p:spPr>
          <a:xfrm>
            <a:off x="1428115" y="1236345"/>
            <a:ext cx="8702040" cy="5385435"/>
          </a:xfrm>
          <a:prstGeom prst="rect">
            <a:avLst/>
          </a:prstGeom>
        </p:spPr>
      </p:pic>
      <p:pic>
        <p:nvPicPr>
          <p:cNvPr id="6" name="图片 5" descr="7"/>
          <p:cNvPicPr>
            <a:picLocks noChangeAspect="1"/>
          </p:cNvPicPr>
          <p:nvPr/>
        </p:nvPicPr>
        <p:blipFill>
          <a:blip r:embed="rId3"/>
          <a:stretch>
            <a:fillRect/>
          </a:stretch>
        </p:blipFill>
        <p:spPr>
          <a:xfrm>
            <a:off x="1428115" y="1161415"/>
            <a:ext cx="8702040" cy="543750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科技普及相关</a:t>
            </a:r>
            <a:r>
              <a:rPr lang="zh-CN" altLang="en-US" dirty="0" smtClean="0"/>
              <a:t>法律法规、政策</a:t>
            </a:r>
            <a:endParaRPr lang="zh-CN" altLang="en-US" dirty="0"/>
          </a:p>
        </p:txBody>
      </p:sp>
      <p:graphicFrame>
        <p:nvGraphicFramePr>
          <p:cNvPr id="6" name="内容占位符 5"/>
          <p:cNvGraphicFramePr>
            <a:graphicFrameLocks noGrp="1"/>
          </p:cNvGraphicFramePr>
          <p:nvPr>
            <p:ph idx="1"/>
          </p:nvPr>
        </p:nvGraphicFramePr>
        <p:xfrm>
          <a:off x="838200" y="1110298"/>
          <a:ext cx="10515600" cy="506095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2" name="文本框 1"/>
          <p:cNvSpPr txBox="1"/>
          <p:nvPr/>
        </p:nvSpPr>
        <p:spPr>
          <a:xfrm>
            <a:off x="3025140" y="6228080"/>
            <a:ext cx="5502275" cy="368300"/>
          </a:xfrm>
          <a:prstGeom prst="rect">
            <a:avLst/>
          </a:prstGeom>
          <a:noFill/>
        </p:spPr>
        <p:txBody>
          <a:bodyPr wrap="square" rtlCol="0" anchor="t">
            <a:spAutoFit/>
          </a:bodyPr>
          <a:p>
            <a:r>
              <a:rPr lang="zh-CN" altLang="en-US"/>
              <a:t>任福君.新中国科普政策70年[J].科普研究,2019,14(05)</a:t>
            </a:r>
            <a:endParaRPr lang="zh-CN" altLang="en-US"/>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圆角矩形 24"/>
          <p:cNvSpPr/>
          <p:nvPr/>
        </p:nvSpPr>
        <p:spPr>
          <a:xfrm>
            <a:off x="9019540" y="2646045"/>
            <a:ext cx="2394585" cy="1111250"/>
          </a:xfrm>
          <a:prstGeom prst="roundRect">
            <a:avLst/>
          </a:prstGeom>
          <a:solidFill>
            <a:srgbClr val="0C4994"/>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4" name="圆角矩形 23"/>
          <p:cNvSpPr/>
          <p:nvPr/>
        </p:nvSpPr>
        <p:spPr>
          <a:xfrm>
            <a:off x="6462395" y="1297940"/>
            <a:ext cx="2927985" cy="1084580"/>
          </a:xfrm>
          <a:prstGeom prst="roundRect">
            <a:avLst/>
          </a:prstGeom>
          <a:solidFill>
            <a:srgbClr val="0C4994"/>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3" name="圆角矩形 22"/>
          <p:cNvSpPr/>
          <p:nvPr/>
        </p:nvSpPr>
        <p:spPr>
          <a:xfrm>
            <a:off x="4222750" y="2767965"/>
            <a:ext cx="2871470" cy="1074420"/>
          </a:xfrm>
          <a:prstGeom prst="roundRect">
            <a:avLst/>
          </a:prstGeom>
          <a:solidFill>
            <a:srgbClr val="0C4994"/>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圆角矩形 2"/>
          <p:cNvSpPr/>
          <p:nvPr/>
        </p:nvSpPr>
        <p:spPr>
          <a:xfrm>
            <a:off x="2645410" y="1179830"/>
            <a:ext cx="2415540" cy="812800"/>
          </a:xfrm>
          <a:prstGeom prst="roundRect">
            <a:avLst/>
          </a:prstGeom>
          <a:solidFill>
            <a:srgbClr val="0C4994"/>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圆角矩形 1"/>
          <p:cNvSpPr/>
          <p:nvPr/>
        </p:nvSpPr>
        <p:spPr>
          <a:xfrm>
            <a:off x="330200" y="2263775"/>
            <a:ext cx="2927985" cy="1870075"/>
          </a:xfrm>
          <a:prstGeom prst="roundRect">
            <a:avLst/>
          </a:prstGeom>
          <a:solidFill>
            <a:srgbClr val="0C4994"/>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右箭头 3"/>
          <p:cNvSpPr/>
          <p:nvPr/>
        </p:nvSpPr>
        <p:spPr>
          <a:xfrm>
            <a:off x="966470" y="4690110"/>
            <a:ext cx="10259695" cy="3295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上箭头 4"/>
          <p:cNvSpPr/>
          <p:nvPr/>
        </p:nvSpPr>
        <p:spPr>
          <a:xfrm>
            <a:off x="1560830" y="4229100"/>
            <a:ext cx="191770" cy="55245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上箭头 10"/>
          <p:cNvSpPr/>
          <p:nvPr/>
        </p:nvSpPr>
        <p:spPr>
          <a:xfrm>
            <a:off x="3611880" y="2350770"/>
            <a:ext cx="228600" cy="243078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上箭头 12"/>
          <p:cNvSpPr/>
          <p:nvPr/>
        </p:nvSpPr>
        <p:spPr>
          <a:xfrm>
            <a:off x="5420360" y="3885565"/>
            <a:ext cx="201295" cy="89598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文本框 5"/>
          <p:cNvSpPr txBox="1"/>
          <p:nvPr/>
        </p:nvSpPr>
        <p:spPr>
          <a:xfrm>
            <a:off x="1211580" y="5115560"/>
            <a:ext cx="1165225" cy="368300"/>
          </a:xfrm>
          <a:prstGeom prst="rect">
            <a:avLst/>
          </a:prstGeom>
          <a:noFill/>
        </p:spPr>
        <p:txBody>
          <a:bodyPr wrap="square" rtlCol="0">
            <a:spAutoFit/>
          </a:bodyPr>
          <a:p>
            <a:r>
              <a:rPr lang="en-US" altLang="zh-CN"/>
              <a:t>2003</a:t>
            </a:r>
            <a:r>
              <a:rPr lang="zh-CN" altLang="en-US"/>
              <a:t>年</a:t>
            </a:r>
            <a:endParaRPr lang="zh-CN" altLang="en-US"/>
          </a:p>
        </p:txBody>
      </p:sp>
      <p:sp>
        <p:nvSpPr>
          <p:cNvPr id="8" name="文本框 7"/>
          <p:cNvSpPr txBox="1"/>
          <p:nvPr/>
        </p:nvSpPr>
        <p:spPr>
          <a:xfrm>
            <a:off x="347345" y="2350770"/>
            <a:ext cx="3075305" cy="1753235"/>
          </a:xfrm>
          <a:prstGeom prst="rect">
            <a:avLst/>
          </a:prstGeom>
          <a:noFill/>
        </p:spPr>
        <p:txBody>
          <a:bodyPr wrap="square" rtlCol="0">
            <a:spAutoFit/>
          </a:bodyPr>
          <a:p>
            <a:r>
              <a:rPr lang="zh-CN" altLang="en-US" dirty="0" smtClean="0">
                <a:solidFill>
                  <a:schemeClr val="bg1"/>
                </a:solidFill>
                <a:latin typeface="华光中圆_CNKI" panose="02000500000000000000" charset="-122"/>
                <a:ea typeface="华光中圆_CNKI" panose="02000500000000000000" charset="-122"/>
                <a:sym typeface="+mn-ea"/>
              </a:rPr>
              <a:t>《关于加强科技馆等科普设施建设的若干意见》</a:t>
            </a:r>
            <a:endParaRPr lang="zh-CN" altLang="en-US" dirty="0" smtClean="0">
              <a:solidFill>
                <a:schemeClr val="bg1"/>
              </a:solidFill>
              <a:latin typeface="华光中圆_CNKI" panose="02000500000000000000" charset="-122"/>
              <a:ea typeface="华光中圆_CNKI" panose="02000500000000000000" charset="-122"/>
              <a:sym typeface="+mn-ea"/>
            </a:endParaRPr>
          </a:p>
          <a:p>
            <a:pPr marL="0" lvl="1"/>
            <a:r>
              <a:rPr lang="en-US" altLang="zh-CN" dirty="0" smtClean="0">
                <a:solidFill>
                  <a:schemeClr val="bg1"/>
                </a:solidFill>
                <a:latin typeface="华光中圆_CNKI" panose="02000500000000000000" charset="-122"/>
                <a:ea typeface="华光中圆_CNKI" panose="02000500000000000000" charset="-122"/>
                <a:sym typeface="+mn-ea"/>
              </a:rPr>
              <a:t>《</a:t>
            </a:r>
            <a:r>
              <a:rPr lang="zh-CN" altLang="en-US" dirty="0" smtClean="0">
                <a:solidFill>
                  <a:schemeClr val="bg1"/>
                </a:solidFill>
                <a:latin typeface="华光中圆_CNKI" panose="02000500000000000000" charset="-122"/>
                <a:ea typeface="华光中圆_CNKI" panose="02000500000000000000" charset="-122"/>
                <a:sym typeface="+mn-ea"/>
              </a:rPr>
              <a:t>关于鼓励科普事业发展税收政策问题的通知</a:t>
            </a:r>
            <a:r>
              <a:rPr lang="en-US" altLang="zh-CN" dirty="0" smtClean="0">
                <a:solidFill>
                  <a:schemeClr val="bg1"/>
                </a:solidFill>
                <a:latin typeface="华光中圆_CNKI" panose="02000500000000000000" charset="-122"/>
                <a:ea typeface="华光中圆_CNKI" panose="02000500000000000000" charset="-122"/>
                <a:sym typeface="+mn-ea"/>
              </a:rPr>
              <a:t>》</a:t>
            </a:r>
            <a:endParaRPr lang="zh-CN" altLang="en-US" b="0" i="0" u="none" dirty="0">
              <a:solidFill>
                <a:schemeClr val="bg1"/>
              </a:solidFill>
              <a:latin typeface="华光中圆_CNKI" panose="02000500000000000000" charset="-122"/>
              <a:ea typeface="华光中圆_CNKI" panose="02000500000000000000" charset="-122"/>
            </a:endParaRPr>
          </a:p>
          <a:p>
            <a:pPr marL="0" lvl="1"/>
            <a:r>
              <a:rPr lang="en-US" altLang="zh-CN" dirty="0" smtClean="0">
                <a:solidFill>
                  <a:schemeClr val="bg1"/>
                </a:solidFill>
                <a:latin typeface="华光中圆_CNKI" panose="02000500000000000000" charset="-122"/>
                <a:ea typeface="华光中圆_CNKI" panose="02000500000000000000" charset="-122"/>
                <a:sym typeface="+mn-ea"/>
              </a:rPr>
              <a:t>《</a:t>
            </a:r>
            <a:r>
              <a:rPr lang="zh-CN" altLang="en-US" dirty="0" smtClean="0">
                <a:solidFill>
                  <a:schemeClr val="bg1"/>
                </a:solidFill>
                <a:latin typeface="华光中圆_CNKI" panose="02000500000000000000" charset="-122"/>
                <a:ea typeface="华光中圆_CNKI" panose="02000500000000000000" charset="-122"/>
                <a:sym typeface="+mn-ea"/>
              </a:rPr>
              <a:t>关于进一步加强科普宣传工作的通知</a:t>
            </a:r>
            <a:r>
              <a:rPr lang="en-US" altLang="zh-CN" dirty="0" smtClean="0">
                <a:solidFill>
                  <a:schemeClr val="bg1"/>
                </a:solidFill>
                <a:latin typeface="华光中圆_CNKI" panose="02000500000000000000" charset="-122"/>
                <a:ea typeface="华光中圆_CNKI" panose="02000500000000000000" charset="-122"/>
                <a:sym typeface="+mn-ea"/>
              </a:rPr>
              <a:t>》</a:t>
            </a:r>
            <a:endParaRPr lang="en-US" altLang="zh-CN" dirty="0" smtClean="0">
              <a:solidFill>
                <a:schemeClr val="bg1"/>
              </a:solidFill>
              <a:latin typeface="华光中圆_CNKI" panose="02000500000000000000" charset="-122"/>
              <a:ea typeface="华光中圆_CNKI" panose="02000500000000000000" charset="-122"/>
              <a:sym typeface="+mn-ea"/>
            </a:endParaRPr>
          </a:p>
        </p:txBody>
      </p:sp>
      <p:sp>
        <p:nvSpPr>
          <p:cNvPr id="16" name="圆角矩形 15"/>
          <p:cNvSpPr/>
          <p:nvPr/>
        </p:nvSpPr>
        <p:spPr>
          <a:xfrm>
            <a:off x="731520" y="5769610"/>
            <a:ext cx="7747000" cy="875030"/>
          </a:xfrm>
          <a:prstGeom prst="roundRect">
            <a:avLst/>
          </a:prstGeom>
          <a:noFill/>
          <a:ln w="28575">
            <a:solidFill>
              <a:srgbClr val="0C4994"/>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2704465" y="1310640"/>
            <a:ext cx="2453640" cy="922020"/>
          </a:xfrm>
          <a:prstGeom prst="rect">
            <a:avLst/>
          </a:prstGeom>
          <a:noFill/>
        </p:spPr>
        <p:txBody>
          <a:bodyPr wrap="square" rtlCol="0">
            <a:spAutoFit/>
          </a:bodyPr>
          <a:p>
            <a:r>
              <a:rPr lang="zh-CN" altLang="en-US" dirty="0" smtClean="0">
                <a:solidFill>
                  <a:schemeClr val="bg1"/>
                </a:solidFill>
                <a:latin typeface="华光中圆_CNKI" panose="02000500000000000000" charset="-122"/>
                <a:ea typeface="华光中圆_CNKI" panose="02000500000000000000" charset="-122"/>
              </a:rPr>
              <a:t>《国土资源科学技术普及行动纲要》</a:t>
            </a:r>
            <a:endParaRPr lang="zh-CN" altLang="en-US"/>
          </a:p>
          <a:p>
            <a:endParaRPr lang="zh-CN" altLang="en-US"/>
          </a:p>
        </p:txBody>
      </p:sp>
      <p:sp>
        <p:nvSpPr>
          <p:cNvPr id="9" name="文本框 8"/>
          <p:cNvSpPr txBox="1"/>
          <p:nvPr/>
        </p:nvSpPr>
        <p:spPr>
          <a:xfrm>
            <a:off x="3348355" y="5115560"/>
            <a:ext cx="1165225" cy="368300"/>
          </a:xfrm>
          <a:prstGeom prst="rect">
            <a:avLst/>
          </a:prstGeom>
          <a:noFill/>
        </p:spPr>
        <p:txBody>
          <a:bodyPr wrap="square" rtlCol="0">
            <a:spAutoFit/>
          </a:bodyPr>
          <a:p>
            <a:r>
              <a:rPr lang="en-US" altLang="zh-CN"/>
              <a:t>2004</a:t>
            </a:r>
            <a:r>
              <a:rPr lang="zh-CN" altLang="en-US"/>
              <a:t>年</a:t>
            </a:r>
            <a:endParaRPr lang="zh-CN" altLang="en-US"/>
          </a:p>
        </p:txBody>
      </p:sp>
      <p:sp>
        <p:nvSpPr>
          <p:cNvPr id="10" name="文本框 9"/>
          <p:cNvSpPr txBox="1"/>
          <p:nvPr/>
        </p:nvSpPr>
        <p:spPr>
          <a:xfrm>
            <a:off x="4309110" y="2880360"/>
            <a:ext cx="2870835" cy="922020"/>
          </a:xfrm>
          <a:prstGeom prst="rect">
            <a:avLst/>
          </a:prstGeom>
          <a:noFill/>
        </p:spPr>
        <p:txBody>
          <a:bodyPr wrap="square" rtlCol="0">
            <a:spAutoFit/>
          </a:bodyPr>
          <a:p>
            <a:pPr algn="l">
              <a:buClrTx/>
              <a:buSzTx/>
              <a:buNone/>
            </a:pPr>
            <a:r>
              <a:rPr lang="zh-CN" altLang="en-US" dirty="0" smtClean="0">
                <a:solidFill>
                  <a:schemeClr val="bg1"/>
                </a:solidFill>
                <a:latin typeface="华光中圆_CNKI" panose="02000500000000000000" charset="-122"/>
                <a:ea typeface="华光中圆_CNKI" panose="02000500000000000000" charset="-122"/>
              </a:rPr>
              <a:t>国务院颁布《国家中长期科学和技术发展规划纲要（2006—2020年）》</a:t>
            </a:r>
            <a:endParaRPr lang="zh-CN" altLang="en-US" dirty="0" smtClean="0">
              <a:solidFill>
                <a:schemeClr val="bg1"/>
              </a:solidFill>
              <a:latin typeface="华光中圆_CNKI" panose="02000500000000000000" charset="-122"/>
              <a:ea typeface="华光中圆_CNKI" panose="02000500000000000000" charset="-122"/>
            </a:endParaRPr>
          </a:p>
        </p:txBody>
      </p:sp>
      <p:sp>
        <p:nvSpPr>
          <p:cNvPr id="12" name="文本框 11"/>
          <p:cNvSpPr txBox="1"/>
          <p:nvPr/>
        </p:nvSpPr>
        <p:spPr>
          <a:xfrm>
            <a:off x="5060950" y="5115560"/>
            <a:ext cx="1165225" cy="368300"/>
          </a:xfrm>
          <a:prstGeom prst="rect">
            <a:avLst/>
          </a:prstGeom>
          <a:noFill/>
        </p:spPr>
        <p:txBody>
          <a:bodyPr wrap="square" rtlCol="0">
            <a:spAutoFit/>
          </a:bodyPr>
          <a:p>
            <a:r>
              <a:rPr lang="en-US" altLang="zh-CN"/>
              <a:t>2005</a:t>
            </a:r>
            <a:r>
              <a:rPr lang="zh-CN" altLang="en-US"/>
              <a:t>年</a:t>
            </a:r>
            <a:endParaRPr lang="zh-CN" altLang="en-US"/>
          </a:p>
        </p:txBody>
      </p:sp>
      <p:sp>
        <p:nvSpPr>
          <p:cNvPr id="14" name="文本框 13"/>
          <p:cNvSpPr txBox="1"/>
          <p:nvPr/>
        </p:nvSpPr>
        <p:spPr>
          <a:xfrm>
            <a:off x="6462395" y="1428750"/>
            <a:ext cx="2927985" cy="922020"/>
          </a:xfrm>
          <a:prstGeom prst="rect">
            <a:avLst/>
          </a:prstGeom>
          <a:noFill/>
        </p:spPr>
        <p:txBody>
          <a:bodyPr wrap="square" rtlCol="0">
            <a:spAutoFit/>
          </a:bodyPr>
          <a:p>
            <a:pPr algn="l">
              <a:buClrTx/>
              <a:buSzTx/>
              <a:buFontTx/>
            </a:pPr>
            <a:r>
              <a:rPr lang="zh-CN" altLang="en-US" dirty="0" smtClean="0">
                <a:solidFill>
                  <a:schemeClr val="bg1"/>
                </a:solidFill>
                <a:latin typeface="华光中圆_CNKI" panose="02000500000000000000" charset="-122"/>
                <a:ea typeface="华光中圆_CNKI" panose="02000500000000000000" charset="-122"/>
              </a:rPr>
              <a:t>国务院颁布了《全民科学素质行动计划纲要(2006—2010—2020年)》</a:t>
            </a:r>
            <a:endParaRPr lang="zh-CN" altLang="en-US" dirty="0" smtClean="0">
              <a:solidFill>
                <a:schemeClr val="bg1"/>
              </a:solidFill>
              <a:latin typeface="华光中圆_CNKI" panose="02000500000000000000" charset="-122"/>
              <a:ea typeface="华光中圆_CNKI" panose="02000500000000000000" charset="-122"/>
            </a:endParaRPr>
          </a:p>
        </p:txBody>
      </p:sp>
      <p:sp>
        <p:nvSpPr>
          <p:cNvPr id="15" name="文本框 14"/>
          <p:cNvSpPr txBox="1"/>
          <p:nvPr/>
        </p:nvSpPr>
        <p:spPr>
          <a:xfrm>
            <a:off x="7564120" y="5115560"/>
            <a:ext cx="1165225" cy="368300"/>
          </a:xfrm>
          <a:prstGeom prst="rect">
            <a:avLst/>
          </a:prstGeom>
          <a:noFill/>
        </p:spPr>
        <p:txBody>
          <a:bodyPr wrap="square" rtlCol="0">
            <a:spAutoFit/>
          </a:bodyPr>
          <a:p>
            <a:r>
              <a:rPr lang="en-US" altLang="zh-CN"/>
              <a:t>2006</a:t>
            </a:r>
            <a:r>
              <a:rPr lang="zh-CN" altLang="en-US"/>
              <a:t>年</a:t>
            </a:r>
            <a:endParaRPr lang="zh-CN" altLang="en-US"/>
          </a:p>
        </p:txBody>
      </p:sp>
      <p:sp>
        <p:nvSpPr>
          <p:cNvPr id="17" name="上箭头 16"/>
          <p:cNvSpPr/>
          <p:nvPr/>
        </p:nvSpPr>
        <p:spPr>
          <a:xfrm>
            <a:off x="7812405" y="2598420"/>
            <a:ext cx="228600" cy="226314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文本框 17"/>
          <p:cNvSpPr txBox="1"/>
          <p:nvPr/>
        </p:nvSpPr>
        <p:spPr>
          <a:xfrm>
            <a:off x="9079865" y="2767965"/>
            <a:ext cx="2273935" cy="922020"/>
          </a:xfrm>
          <a:prstGeom prst="rect">
            <a:avLst/>
          </a:prstGeom>
          <a:noFill/>
        </p:spPr>
        <p:txBody>
          <a:bodyPr wrap="square" rtlCol="0">
            <a:spAutoFit/>
          </a:bodyPr>
          <a:p>
            <a:pPr algn="l">
              <a:buClrTx/>
              <a:buSzTx/>
              <a:buFontTx/>
            </a:pPr>
            <a:r>
              <a:rPr lang="zh-CN" altLang="en-US" dirty="0" smtClean="0">
                <a:solidFill>
                  <a:schemeClr val="bg1"/>
                </a:solidFill>
                <a:latin typeface="华光中圆_CNKI" panose="02000500000000000000" charset="-122"/>
                <a:ea typeface="华光中圆_CNKI" panose="02000500000000000000" charset="-122"/>
              </a:rPr>
              <a:t>中国科协发布《中国科协关于加强科普信息化建设的意见》</a:t>
            </a:r>
            <a:endParaRPr lang="zh-CN" altLang="en-US" dirty="0" smtClean="0">
              <a:solidFill>
                <a:schemeClr val="bg1"/>
              </a:solidFill>
              <a:latin typeface="华光中圆_CNKI" panose="02000500000000000000" charset="-122"/>
              <a:ea typeface="华光中圆_CNKI" panose="02000500000000000000" charset="-122"/>
            </a:endParaRPr>
          </a:p>
        </p:txBody>
      </p:sp>
      <p:sp>
        <p:nvSpPr>
          <p:cNvPr id="19" name="文本框 18"/>
          <p:cNvSpPr txBox="1"/>
          <p:nvPr/>
        </p:nvSpPr>
        <p:spPr>
          <a:xfrm>
            <a:off x="9853295" y="5115560"/>
            <a:ext cx="1165225" cy="368300"/>
          </a:xfrm>
          <a:prstGeom prst="rect">
            <a:avLst/>
          </a:prstGeom>
          <a:noFill/>
        </p:spPr>
        <p:txBody>
          <a:bodyPr wrap="square" rtlCol="0">
            <a:spAutoFit/>
          </a:bodyPr>
          <a:p>
            <a:r>
              <a:rPr lang="en-US" altLang="zh-CN"/>
              <a:t>2014</a:t>
            </a:r>
            <a:r>
              <a:rPr lang="zh-CN" altLang="en-US"/>
              <a:t>年</a:t>
            </a:r>
            <a:endParaRPr lang="zh-CN" altLang="en-US"/>
          </a:p>
        </p:txBody>
      </p:sp>
      <p:sp>
        <p:nvSpPr>
          <p:cNvPr id="20" name="上箭头 19"/>
          <p:cNvSpPr/>
          <p:nvPr/>
        </p:nvSpPr>
        <p:spPr>
          <a:xfrm>
            <a:off x="10116185" y="3885565"/>
            <a:ext cx="201295" cy="89598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标题 20"/>
          <p:cNvSpPr>
            <a:spLocks noGrp="1"/>
          </p:cNvSpPr>
          <p:nvPr>
            <p:ph type="title"/>
          </p:nvPr>
        </p:nvSpPr>
        <p:spPr/>
        <p:txBody>
          <a:bodyPr/>
          <a:p>
            <a:r>
              <a:rPr lang="zh-CN" altLang="en-US" dirty="0"/>
              <a:t>科技普及相关</a:t>
            </a:r>
            <a:r>
              <a:rPr lang="zh-CN" altLang="en-US" dirty="0" smtClean="0"/>
              <a:t>法律法规、政策</a:t>
            </a:r>
            <a:endParaRPr lang="zh-CN" altLang="en-US" dirty="0"/>
          </a:p>
        </p:txBody>
      </p:sp>
      <p:sp>
        <p:nvSpPr>
          <p:cNvPr id="22" name="文本框 21"/>
          <p:cNvSpPr txBox="1"/>
          <p:nvPr/>
        </p:nvSpPr>
        <p:spPr>
          <a:xfrm>
            <a:off x="838200" y="5884545"/>
            <a:ext cx="8327390" cy="645160"/>
          </a:xfrm>
          <a:prstGeom prst="rect">
            <a:avLst/>
          </a:prstGeom>
          <a:noFill/>
        </p:spPr>
        <p:txBody>
          <a:bodyPr wrap="square" rtlCol="0" anchor="t">
            <a:spAutoFit/>
          </a:bodyPr>
          <a:p>
            <a:r>
              <a:rPr lang="zh-CN" altLang="en-US">
                <a:sym typeface="+mn-ea"/>
              </a:rPr>
              <a:t>2016年3月，中国科协出台《中国科协科普发展规划（2016—2020年）》</a:t>
            </a:r>
            <a:endParaRPr lang="zh-CN" altLang="en-US"/>
          </a:p>
          <a:p>
            <a:r>
              <a:rPr lang="en-US" altLang="zh-CN">
                <a:sym typeface="+mn-ea"/>
              </a:rPr>
              <a:t>2021</a:t>
            </a:r>
            <a:r>
              <a:rPr lang="zh-CN" altLang="en-US">
                <a:sym typeface="+mn-ea"/>
              </a:rPr>
              <a:t>年</a:t>
            </a:r>
            <a:r>
              <a:rPr lang="en-US" altLang="zh-CN">
                <a:sym typeface="+mn-ea"/>
              </a:rPr>
              <a:t>11</a:t>
            </a:r>
            <a:r>
              <a:rPr lang="zh-CN" altLang="en-US">
                <a:sym typeface="+mn-ea"/>
              </a:rPr>
              <a:t>月，中国科协颁布</a:t>
            </a:r>
            <a:r>
              <a:rPr lang="zh-CN" altLang="en-US">
                <a:sym typeface="+mn-ea"/>
              </a:rPr>
              <a:t>《中国科协科普发展规划（20</a:t>
            </a:r>
            <a:r>
              <a:rPr lang="en-US" altLang="zh-CN">
                <a:sym typeface="+mn-ea"/>
              </a:rPr>
              <a:t>21</a:t>
            </a:r>
            <a:r>
              <a:rPr lang="zh-CN" altLang="en-US">
                <a:sym typeface="+mn-ea"/>
              </a:rPr>
              <a:t>—20</a:t>
            </a:r>
            <a:r>
              <a:rPr lang="en-US" altLang="zh-CN">
                <a:sym typeface="+mn-ea"/>
              </a:rPr>
              <a:t>35</a:t>
            </a:r>
            <a:r>
              <a:rPr lang="zh-CN" altLang="en-US">
                <a:sym typeface="+mn-ea"/>
              </a:rPr>
              <a:t>年）》</a:t>
            </a:r>
            <a:endParaRPr lang="zh-CN" altLang="en-US"/>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1" cstate="screen">
            <a:alphaModFix amt="50000"/>
            <a:lum/>
          </a:blip>
          <a:srcRect/>
          <a:stretch>
            <a:fillRect/>
          </a:stretch>
        </a:blipFill>
        <a:effectLst/>
      </p:bgPr>
    </p:bg>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6" name="TextBox 25"/>
          <p:cNvSpPr txBox="1">
            <a:spLocks noChangeArrowheads="1"/>
          </p:cNvSpPr>
          <p:nvPr/>
        </p:nvSpPr>
        <p:spPr bwMode="auto">
          <a:xfrm>
            <a:off x="3787775" y="2860675"/>
            <a:ext cx="6843395" cy="706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4000" b="1" i="0" u="none" strike="noStrike" kern="1200" cap="none" spc="0" normalizeH="0" baseline="0" noProof="0" dirty="0">
                <a:ln>
                  <a:noFill/>
                </a:ln>
                <a:solidFill>
                  <a:srgbClr val="FDCB34"/>
                </a:solidFill>
                <a:effectLst/>
                <a:uLnTx/>
                <a:uFillTx/>
                <a:latin typeface="微软雅黑" panose="020B0503020204020204" charset="-122"/>
                <a:ea typeface="微软雅黑" panose="020B0503020204020204" charset="-122"/>
                <a:cs typeface="+mn-cs"/>
              </a:rPr>
              <a:t>为什么要进行科学技术普及？</a:t>
            </a:r>
            <a:endParaRPr kumimoji="0" lang="zh-CN" altLang="en-US" sz="4000" b="1" i="0" u="none" strike="noStrike" kern="1200" cap="none" spc="0" normalizeH="0" baseline="0" noProof="0" dirty="0">
              <a:ln>
                <a:noFill/>
              </a:ln>
              <a:solidFill>
                <a:srgbClr val="FDCB34"/>
              </a:solidFill>
              <a:effectLst/>
              <a:uLnTx/>
              <a:uFillTx/>
              <a:latin typeface="微软雅黑" panose="020B0503020204020204" charset="-122"/>
              <a:ea typeface="微软雅黑" panose="020B0503020204020204" charset="-122"/>
              <a:cs typeface="+mn-cs"/>
            </a:endParaRPr>
          </a:p>
        </p:txBody>
      </p:sp>
      <p:sp>
        <p:nvSpPr>
          <p:cNvPr id="10247" name="TextBox 26"/>
          <p:cNvSpPr txBox="1">
            <a:spLocks noChangeArrowheads="1"/>
          </p:cNvSpPr>
          <p:nvPr/>
        </p:nvSpPr>
        <p:spPr bwMode="auto">
          <a:xfrm>
            <a:off x="1198095" y="2245187"/>
            <a:ext cx="2062480" cy="1938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1995"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03</a:t>
            </a:r>
            <a:endParaRPr kumimoji="0" lang="zh-CN" altLang="en-US" sz="11995"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p:txBody>
      </p:sp>
      <p:pic>
        <p:nvPicPr>
          <p:cNvPr id="11" name="图片 10" descr="横版组合——透明.png"/>
          <p:cNvPicPr>
            <a:picLocks noChangeAspect="1"/>
          </p:cNvPicPr>
          <p:nvPr/>
        </p:nvPicPr>
        <p:blipFill>
          <a:blip r:embed="rId2" cstate="screen"/>
          <a:srcRect/>
          <a:stretch>
            <a:fillRect/>
          </a:stretch>
        </p:blipFill>
        <p:spPr bwMode="auto">
          <a:xfrm>
            <a:off x="8468075" y="127196"/>
            <a:ext cx="3429530" cy="7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243"/>
                                        </p:tgtEl>
                                        <p:attrNameLst>
                                          <p:attrName>style.visibility</p:attrName>
                                        </p:attrNameLst>
                                      </p:cBhvr>
                                      <p:to>
                                        <p:strVal val="visible"/>
                                      </p:to>
                                    </p:set>
                                    <p:animEffect transition="in" filter="wipe(left)">
                                      <p:cBhvr>
                                        <p:cTn id="7" dur="500"/>
                                        <p:tgtEl>
                                          <p:spTgt spid="10243"/>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0242"/>
                                        </p:tgtEl>
                                        <p:attrNameLst>
                                          <p:attrName>style.visibility</p:attrName>
                                        </p:attrNameLst>
                                      </p:cBhvr>
                                      <p:to>
                                        <p:strVal val="visible"/>
                                      </p:to>
                                    </p:set>
                                    <p:animEffect transition="in" filter="wipe(down)">
                                      <p:cBhvr>
                                        <p:cTn id="11" dur="300"/>
                                        <p:tgtEl>
                                          <p:spTgt spid="10242"/>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0244"/>
                                        </p:tgtEl>
                                        <p:attrNameLst>
                                          <p:attrName>style.visibility</p:attrName>
                                        </p:attrNameLst>
                                      </p:cBhvr>
                                      <p:to>
                                        <p:strVal val="visible"/>
                                      </p:to>
                                    </p:set>
                                    <p:animEffect transition="in" filter="wipe(up)">
                                      <p:cBhvr>
                                        <p:cTn id="15" dur="500"/>
                                        <p:tgtEl>
                                          <p:spTgt spid="10244"/>
                                        </p:tgtEl>
                                      </p:cBhvr>
                                    </p:animEffect>
                                  </p:childTnLst>
                                </p:cTn>
                              </p:par>
                            </p:childTnLst>
                          </p:cTn>
                        </p:par>
                        <p:par>
                          <p:cTn id="16" fill="hold">
                            <p:stCondLst>
                              <p:cond delay="1500"/>
                            </p:stCondLst>
                            <p:childTnLst>
                              <p:par>
                                <p:cTn id="17" presetID="1" presetClass="entr" presetSubtype="0" fill="hold" grpId="0" nodeType="afterEffect">
                                  <p:stCondLst>
                                    <p:cond delay="0"/>
                                  </p:stCondLst>
                                  <p:childTnLst>
                                    <p:set>
                                      <p:cBhvr>
                                        <p:cTn id="18" dur="1" fill="hold">
                                          <p:stCondLst>
                                            <p:cond delay="0"/>
                                          </p:stCondLst>
                                        </p:cTn>
                                        <p:tgtEl>
                                          <p:spTgt spid="10247"/>
                                        </p:tgtEl>
                                        <p:attrNameLst>
                                          <p:attrName>style.visibility</p:attrName>
                                        </p:attrNameLst>
                                      </p:cBhvr>
                                      <p:to>
                                        <p:strVal val="visible"/>
                                      </p:to>
                                    </p:set>
                                  </p:childTnLst>
                                </p:cTn>
                              </p:par>
                            </p:childTnLst>
                          </p:cTn>
                        </p:par>
                        <p:par>
                          <p:cTn id="19" fill="hold">
                            <p:stCondLst>
                              <p:cond delay="1500"/>
                            </p:stCondLst>
                            <p:childTnLst>
                              <p:par>
                                <p:cTn id="20" presetID="1" presetClass="entr" presetSubtype="0" fill="hold" grpId="0" nodeType="afterEffect">
                                  <p:stCondLst>
                                    <p:cond delay="0"/>
                                  </p:stCondLst>
                                  <p:childTnLst>
                                    <p:set>
                                      <p:cBhvr>
                                        <p:cTn id="21" dur="1" fill="hold">
                                          <p:stCondLst>
                                            <p:cond delay="0"/>
                                          </p:stCondLst>
                                        </p:cTn>
                                        <p:tgtEl>
                                          <p:spTgt spid="102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bldLvl="0" animBg="1" autoUpdateAnimBg="0"/>
      <p:bldP spid="10244" grpId="0" bldLvl="0" animBg="1" autoUpdateAnimBg="0"/>
      <p:bldP spid="10246" grpId="0" autoUpdateAnimBg="0"/>
      <p:bldP spid="10247" grpId="0" autoUpdateAnimBg="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lstStyle/>
          <a:p>
            <a:r>
              <a:rPr lang="zh-CN" altLang="en-US" dirty="0"/>
              <a:t>科普的作用</a:t>
            </a:r>
            <a:endParaRPr lang="zh-CN" altLang="en-US" dirty="0"/>
          </a:p>
        </p:txBody>
      </p:sp>
      <p:sp>
        <p:nvSpPr>
          <p:cNvPr id="4" name="文本框 3"/>
          <p:cNvSpPr txBox="1"/>
          <p:nvPr/>
        </p:nvSpPr>
        <p:spPr>
          <a:xfrm>
            <a:off x="1122680" y="1388745"/>
            <a:ext cx="9424670" cy="3046095"/>
          </a:xfrm>
          <a:prstGeom prst="rect">
            <a:avLst/>
          </a:prstGeom>
          <a:noFill/>
        </p:spPr>
        <p:txBody>
          <a:bodyPr wrap="square" rtlCol="0" anchor="t">
            <a:spAutoFit/>
          </a:bodyPr>
          <a:p>
            <a:pPr marL="342900" indent="-342900" fontAlgn="auto">
              <a:lnSpc>
                <a:spcPct val="100000"/>
              </a:lnSpc>
              <a:buFont typeface="Wingdings" panose="05000000000000000000" charset="0"/>
              <a:buChar char="l"/>
            </a:pPr>
            <a:r>
              <a:rPr lang="zh-CN" altLang="en-US" sz="2400" dirty="0" smtClean="0">
                <a:solidFill>
                  <a:schemeClr val="tx1"/>
                </a:solidFill>
                <a:latin typeface="楷体" panose="02010609060101010101" pitchFamily="49" charset="-122"/>
                <a:ea typeface="楷体" panose="02010609060101010101" pitchFamily="49" charset="-122"/>
                <a:sym typeface="+mn-ea"/>
              </a:rPr>
              <a:t>从</a:t>
            </a:r>
            <a:r>
              <a:rPr lang="zh-CN" altLang="en-US" sz="2400" dirty="0">
                <a:solidFill>
                  <a:srgbClr val="FF0000"/>
                </a:solidFill>
                <a:latin typeface="楷体" panose="02010609060101010101" pitchFamily="49" charset="-122"/>
                <a:ea typeface="楷体" panose="02010609060101010101" pitchFamily="49" charset="-122"/>
                <a:sym typeface="+mn-ea"/>
              </a:rPr>
              <a:t>宏观</a:t>
            </a:r>
            <a:r>
              <a:rPr lang="zh-CN" altLang="en-US" sz="2400" dirty="0">
                <a:solidFill>
                  <a:schemeClr val="tx1"/>
                </a:solidFill>
                <a:latin typeface="楷体" panose="02010609060101010101" pitchFamily="49" charset="-122"/>
                <a:ea typeface="楷体" panose="02010609060101010101" pitchFamily="49" charset="-122"/>
                <a:sym typeface="+mn-ea"/>
              </a:rPr>
              <a:t>上看，通过科普可以大范围提高公民的科学素养，进而提升整个社会的文明程度</a:t>
            </a:r>
            <a:r>
              <a:rPr lang="zh-CN" altLang="en-US" sz="2400" dirty="0" smtClean="0">
                <a:solidFill>
                  <a:schemeClr val="tx1"/>
                </a:solidFill>
                <a:latin typeface="楷体" panose="02010609060101010101" pitchFamily="49" charset="-122"/>
                <a:ea typeface="楷体" panose="02010609060101010101" pitchFamily="49" charset="-122"/>
                <a:sym typeface="+mn-ea"/>
              </a:rPr>
              <a:t>；</a:t>
            </a:r>
            <a:endParaRPr lang="zh-CN" altLang="en-US" sz="2400" dirty="0" smtClean="0">
              <a:solidFill>
                <a:schemeClr val="tx1"/>
              </a:solidFill>
              <a:latin typeface="楷体" panose="02010609060101010101" pitchFamily="49" charset="-122"/>
              <a:ea typeface="楷体" panose="02010609060101010101" pitchFamily="49" charset="-122"/>
              <a:sym typeface="+mn-ea"/>
            </a:endParaRPr>
          </a:p>
          <a:p>
            <a:pPr indent="0" fontAlgn="auto">
              <a:lnSpc>
                <a:spcPct val="100000"/>
              </a:lnSpc>
              <a:buFont typeface="Wingdings" panose="05000000000000000000" charset="0"/>
              <a:buNone/>
            </a:pPr>
            <a:endParaRPr lang="en-US" altLang="zh-CN" sz="2400" dirty="0" smtClean="0">
              <a:solidFill>
                <a:schemeClr val="tx1"/>
              </a:solidFill>
              <a:latin typeface="楷体" panose="02010609060101010101" pitchFamily="49" charset="-122"/>
              <a:ea typeface="楷体" panose="02010609060101010101" pitchFamily="49" charset="-122"/>
            </a:endParaRPr>
          </a:p>
          <a:p>
            <a:pPr marL="342900" indent="-342900" fontAlgn="auto">
              <a:lnSpc>
                <a:spcPct val="100000"/>
              </a:lnSpc>
              <a:buFont typeface="Wingdings" panose="05000000000000000000" charset="0"/>
              <a:buChar char="l"/>
            </a:pPr>
            <a:r>
              <a:rPr lang="zh-CN" altLang="en-US" sz="2400" dirty="0" smtClean="0">
                <a:solidFill>
                  <a:schemeClr val="tx1"/>
                </a:solidFill>
                <a:latin typeface="楷体" panose="02010609060101010101" pitchFamily="49" charset="-122"/>
                <a:ea typeface="楷体" panose="02010609060101010101" pitchFamily="49" charset="-122"/>
                <a:sym typeface="+mn-ea"/>
              </a:rPr>
              <a:t>从</a:t>
            </a:r>
            <a:r>
              <a:rPr lang="zh-CN" altLang="en-US" sz="2400" dirty="0" smtClean="0">
                <a:solidFill>
                  <a:srgbClr val="FF0000"/>
                </a:solidFill>
                <a:latin typeface="楷体" panose="02010609060101010101" pitchFamily="49" charset="-122"/>
                <a:ea typeface="楷体" panose="02010609060101010101" pitchFamily="49" charset="-122"/>
                <a:sym typeface="+mn-ea"/>
              </a:rPr>
              <a:t>中</a:t>
            </a:r>
            <a:r>
              <a:rPr lang="zh-CN" altLang="en-US" sz="2400" dirty="0">
                <a:solidFill>
                  <a:srgbClr val="FF0000"/>
                </a:solidFill>
                <a:latin typeface="楷体" panose="02010609060101010101" pitchFamily="49" charset="-122"/>
                <a:ea typeface="楷体" panose="02010609060101010101" pitchFamily="49" charset="-122"/>
                <a:sym typeface="+mn-ea"/>
              </a:rPr>
              <a:t>观</a:t>
            </a:r>
            <a:r>
              <a:rPr lang="zh-CN" altLang="en-US" sz="2400" dirty="0">
                <a:solidFill>
                  <a:schemeClr val="tx1"/>
                </a:solidFill>
                <a:latin typeface="楷体" panose="02010609060101010101" pitchFamily="49" charset="-122"/>
                <a:ea typeface="楷体" panose="02010609060101010101" pitchFamily="49" charset="-122"/>
                <a:sym typeface="+mn-ea"/>
              </a:rPr>
              <a:t>层面来看，科普可以增加区域的知识库存，从而培育区域的创新能力与文化氛围</a:t>
            </a:r>
            <a:r>
              <a:rPr lang="zh-CN" altLang="en-US" sz="2400" dirty="0" smtClean="0">
                <a:solidFill>
                  <a:schemeClr val="tx1"/>
                </a:solidFill>
                <a:latin typeface="楷体" panose="02010609060101010101" pitchFamily="49" charset="-122"/>
                <a:ea typeface="楷体" panose="02010609060101010101" pitchFamily="49" charset="-122"/>
                <a:sym typeface="+mn-ea"/>
              </a:rPr>
              <a:t>；</a:t>
            </a:r>
            <a:endParaRPr lang="zh-CN" altLang="en-US" sz="2400" dirty="0" smtClean="0">
              <a:solidFill>
                <a:schemeClr val="tx1"/>
              </a:solidFill>
              <a:latin typeface="楷体" panose="02010609060101010101" pitchFamily="49" charset="-122"/>
              <a:ea typeface="楷体" panose="02010609060101010101" pitchFamily="49" charset="-122"/>
              <a:sym typeface="+mn-ea"/>
            </a:endParaRPr>
          </a:p>
          <a:p>
            <a:pPr indent="0" fontAlgn="auto">
              <a:lnSpc>
                <a:spcPct val="100000"/>
              </a:lnSpc>
              <a:buFont typeface="Wingdings" panose="05000000000000000000" charset="0"/>
              <a:buNone/>
            </a:pPr>
            <a:endParaRPr lang="en-US" altLang="zh-CN" sz="2400" dirty="0" smtClean="0">
              <a:solidFill>
                <a:schemeClr val="tx1"/>
              </a:solidFill>
              <a:latin typeface="楷体" panose="02010609060101010101" pitchFamily="49" charset="-122"/>
              <a:ea typeface="楷体" panose="02010609060101010101" pitchFamily="49" charset="-122"/>
            </a:endParaRPr>
          </a:p>
          <a:p>
            <a:pPr marL="342900" indent="-342900" fontAlgn="auto">
              <a:lnSpc>
                <a:spcPct val="100000"/>
              </a:lnSpc>
              <a:buFont typeface="Wingdings" panose="05000000000000000000" charset="0"/>
              <a:buChar char="l"/>
            </a:pPr>
            <a:r>
              <a:rPr lang="zh-CN" altLang="en-US" sz="2400" dirty="0" smtClean="0">
                <a:solidFill>
                  <a:schemeClr val="tx1"/>
                </a:solidFill>
                <a:latin typeface="楷体" panose="02010609060101010101" pitchFamily="49" charset="-122"/>
                <a:ea typeface="楷体" panose="02010609060101010101" pitchFamily="49" charset="-122"/>
                <a:sym typeface="+mn-ea"/>
              </a:rPr>
              <a:t>对于</a:t>
            </a:r>
            <a:r>
              <a:rPr lang="zh-CN" altLang="en-US" sz="2400" dirty="0">
                <a:solidFill>
                  <a:srgbClr val="FF0000"/>
                </a:solidFill>
                <a:latin typeface="楷体" panose="02010609060101010101" pitchFamily="49" charset="-122"/>
                <a:ea typeface="楷体" panose="02010609060101010101" pitchFamily="49" charset="-122"/>
                <a:sym typeface="+mn-ea"/>
              </a:rPr>
              <a:t>微观</a:t>
            </a:r>
            <a:r>
              <a:rPr lang="zh-CN" altLang="en-US" sz="2400" dirty="0">
                <a:solidFill>
                  <a:schemeClr val="tx1"/>
                </a:solidFill>
                <a:latin typeface="楷体" panose="02010609060101010101" pitchFamily="49" charset="-122"/>
                <a:ea typeface="楷体" panose="02010609060101010101" pitchFamily="49" charset="-122"/>
                <a:sym typeface="+mn-ea"/>
              </a:rPr>
              <a:t>层面的个体来说，通过科普渠道可以有针对性地选择自己喜欢的知识内容，从而开阔自己的眼界并减少上当受骗的概率。</a:t>
            </a:r>
            <a:endParaRPr lang="zh-CN" altLang="en-US" sz="2400" dirty="0" smtClean="0">
              <a:solidFill>
                <a:schemeClr val="tx1"/>
              </a:solidFill>
              <a:latin typeface="楷体" panose="02010609060101010101" pitchFamily="49" charset="-122"/>
              <a:ea typeface="楷体" panose="02010609060101010101" pitchFamily="49" charset="-122"/>
              <a:sym typeface="+mn-ea"/>
            </a:endParaRPr>
          </a:p>
        </p:txBody>
      </p:sp>
      <p:sp>
        <p:nvSpPr>
          <p:cNvPr id="17" name="圆角矩形 16"/>
          <p:cNvSpPr/>
          <p:nvPr/>
        </p:nvSpPr>
        <p:spPr>
          <a:xfrm>
            <a:off x="1122680" y="1311910"/>
            <a:ext cx="9639935" cy="3122930"/>
          </a:xfrm>
          <a:prstGeom prst="roundRect">
            <a:avLst/>
          </a:prstGeom>
          <a:noFill/>
          <a:ln w="28575">
            <a:solidFill>
              <a:srgbClr val="0C4994"/>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圆角矩形标注 4"/>
          <p:cNvSpPr/>
          <p:nvPr/>
        </p:nvSpPr>
        <p:spPr>
          <a:xfrm rot="10800000">
            <a:off x="1123315" y="5067300"/>
            <a:ext cx="1825625" cy="875030"/>
          </a:xfrm>
          <a:prstGeom prst="wedgeRoundRectCallout">
            <a:avLst>
              <a:gd name="adj1" fmla="val -40365"/>
              <a:gd name="adj2" fmla="val 104136"/>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圆角矩形标注 5"/>
          <p:cNvSpPr/>
          <p:nvPr/>
        </p:nvSpPr>
        <p:spPr>
          <a:xfrm rot="10800000">
            <a:off x="4914265" y="5067300"/>
            <a:ext cx="2152015" cy="791210"/>
          </a:xfrm>
          <a:prstGeom prst="wedgeRoundRectCallout">
            <a:avLst>
              <a:gd name="adj1" fmla="val 42361"/>
              <a:gd name="adj2" fmla="val 115329"/>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1204595" y="5151755"/>
            <a:ext cx="1744345" cy="706755"/>
          </a:xfrm>
          <a:prstGeom prst="rect">
            <a:avLst/>
          </a:prstGeom>
          <a:noFill/>
        </p:spPr>
        <p:txBody>
          <a:bodyPr wrap="square" rtlCol="0">
            <a:spAutoFit/>
          </a:bodyPr>
          <a:p>
            <a:r>
              <a:rPr lang="zh-CN" altLang="en-US" sz="2000">
                <a:solidFill>
                  <a:schemeClr val="bg1"/>
                </a:solidFill>
                <a:latin typeface="华光楷体_CNKI" panose="02000500000000000000" charset="-122"/>
                <a:ea typeface="华光楷体_CNKI" panose="02000500000000000000" charset="-122"/>
              </a:rPr>
              <a:t>政治引领和价值引领作用</a:t>
            </a:r>
            <a:endParaRPr lang="zh-CN" altLang="en-US" sz="2000">
              <a:solidFill>
                <a:schemeClr val="bg1"/>
              </a:solidFill>
              <a:latin typeface="华光楷体_CNKI" panose="02000500000000000000" charset="-122"/>
              <a:ea typeface="华光楷体_CNKI" panose="02000500000000000000" charset="-122"/>
            </a:endParaRPr>
          </a:p>
        </p:txBody>
      </p:sp>
      <p:sp>
        <p:nvSpPr>
          <p:cNvPr id="8" name="文本框 7"/>
          <p:cNvSpPr txBox="1"/>
          <p:nvPr/>
        </p:nvSpPr>
        <p:spPr>
          <a:xfrm>
            <a:off x="5156200" y="5321300"/>
            <a:ext cx="2234565" cy="398780"/>
          </a:xfrm>
          <a:prstGeom prst="rect">
            <a:avLst/>
          </a:prstGeom>
          <a:noFill/>
        </p:spPr>
        <p:txBody>
          <a:bodyPr wrap="square" rtlCol="0">
            <a:spAutoFit/>
          </a:bodyPr>
          <a:p>
            <a:r>
              <a:rPr lang="zh-CN" altLang="en-US" sz="2000">
                <a:solidFill>
                  <a:schemeClr val="bg1"/>
                </a:solidFill>
                <a:latin typeface="华光楷体_CNKI" panose="02000500000000000000" charset="-122"/>
                <a:ea typeface="华光楷体_CNKI" panose="02000500000000000000" charset="-122"/>
              </a:rPr>
              <a:t>经济促进作用</a:t>
            </a:r>
            <a:endParaRPr lang="zh-CN" altLang="en-US" sz="2000">
              <a:solidFill>
                <a:schemeClr val="bg1"/>
              </a:solidFill>
              <a:latin typeface="华光楷体_CNKI" panose="02000500000000000000" charset="-122"/>
              <a:ea typeface="华光楷体_CNKI" panose="02000500000000000000" charset="-122"/>
            </a:endParaRPr>
          </a:p>
        </p:txBody>
      </p:sp>
    </p:spTree>
  </p:cSld>
  <p:clrMapOvr>
    <a:masterClrMapping/>
  </p:clrMapOvr>
  <p:timing>
    <p:tnLst>
      <p:par>
        <p:cTn id="1" dur="indefinite" restart="never" nodeType="tmRoot"/>
      </p:par>
    </p:tnLst>
    <p:bldLst>
      <p:bldP spid="17"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838200" y="0"/>
            <a:ext cx="10515600" cy="1021543"/>
          </a:xfrm>
        </p:spPr>
        <p:txBody>
          <a:bodyPr/>
          <a:lstStyle/>
          <a:p>
            <a:r>
              <a:rPr lang="zh-CN" altLang="en-US" dirty="0"/>
              <a:t>科普的作用</a:t>
            </a:r>
            <a:endParaRPr lang="zh-CN" altLang="en-US" dirty="0"/>
          </a:p>
        </p:txBody>
      </p:sp>
      <p:sp>
        <p:nvSpPr>
          <p:cNvPr id="6" name="圆角矩形 5"/>
          <p:cNvSpPr/>
          <p:nvPr/>
        </p:nvSpPr>
        <p:spPr>
          <a:xfrm>
            <a:off x="810964" y="1365867"/>
            <a:ext cx="911156" cy="577144"/>
          </a:xfrm>
          <a:prstGeom prst="roundRect">
            <a:avLst>
              <a:gd name="adj" fmla="val 50000"/>
            </a:avLst>
          </a:prstGeom>
          <a:solidFill>
            <a:srgbClr val="194A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b="1" dirty="0"/>
              <a:t>01</a:t>
            </a:r>
            <a:endParaRPr lang="zh-CN" altLang="en-US" b="1" dirty="0"/>
          </a:p>
        </p:txBody>
      </p:sp>
      <p:sp>
        <p:nvSpPr>
          <p:cNvPr id="7" name="圆角矩形 6"/>
          <p:cNvSpPr/>
          <p:nvPr/>
        </p:nvSpPr>
        <p:spPr>
          <a:xfrm>
            <a:off x="810964" y="2333792"/>
            <a:ext cx="911156" cy="577144"/>
          </a:xfrm>
          <a:prstGeom prst="roundRect">
            <a:avLst>
              <a:gd name="adj" fmla="val 50000"/>
            </a:avLst>
          </a:prstGeom>
          <a:solidFill>
            <a:srgbClr val="194A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b="1" dirty="0"/>
              <a:t>02</a:t>
            </a:r>
            <a:endParaRPr lang="zh-CN" altLang="en-US" b="1" dirty="0"/>
          </a:p>
        </p:txBody>
      </p:sp>
      <p:sp>
        <p:nvSpPr>
          <p:cNvPr id="8" name="圆角矩形 7"/>
          <p:cNvSpPr/>
          <p:nvPr/>
        </p:nvSpPr>
        <p:spPr>
          <a:xfrm>
            <a:off x="810964" y="3301717"/>
            <a:ext cx="911156" cy="577144"/>
          </a:xfrm>
          <a:prstGeom prst="roundRect">
            <a:avLst>
              <a:gd name="adj" fmla="val 50000"/>
            </a:avLst>
          </a:prstGeom>
          <a:solidFill>
            <a:srgbClr val="194A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b="1" dirty="0"/>
              <a:t>03</a:t>
            </a:r>
            <a:endParaRPr lang="zh-CN" altLang="en-US" b="1" dirty="0"/>
          </a:p>
        </p:txBody>
      </p:sp>
      <p:sp>
        <p:nvSpPr>
          <p:cNvPr id="9" name="圆角矩形 8"/>
          <p:cNvSpPr/>
          <p:nvPr/>
        </p:nvSpPr>
        <p:spPr>
          <a:xfrm>
            <a:off x="810964" y="4269642"/>
            <a:ext cx="911156" cy="577144"/>
          </a:xfrm>
          <a:prstGeom prst="roundRect">
            <a:avLst>
              <a:gd name="adj" fmla="val 50000"/>
            </a:avLst>
          </a:prstGeom>
          <a:solidFill>
            <a:srgbClr val="194A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b="1" dirty="0"/>
              <a:t>04</a:t>
            </a:r>
            <a:endParaRPr lang="zh-CN" altLang="en-US" b="1" dirty="0"/>
          </a:p>
        </p:txBody>
      </p:sp>
      <p:sp>
        <p:nvSpPr>
          <p:cNvPr id="10" name="圆角矩形 9"/>
          <p:cNvSpPr/>
          <p:nvPr/>
        </p:nvSpPr>
        <p:spPr>
          <a:xfrm>
            <a:off x="810964" y="5237569"/>
            <a:ext cx="911156" cy="577144"/>
          </a:xfrm>
          <a:prstGeom prst="roundRect">
            <a:avLst>
              <a:gd name="adj" fmla="val 50000"/>
            </a:avLst>
          </a:prstGeom>
          <a:solidFill>
            <a:srgbClr val="194A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b="1" dirty="0"/>
              <a:t>05</a:t>
            </a:r>
            <a:endParaRPr lang="zh-CN" altLang="en-US" b="1" dirty="0"/>
          </a:p>
        </p:txBody>
      </p:sp>
      <p:sp>
        <p:nvSpPr>
          <p:cNvPr id="59" name="圆角矩形 58"/>
          <p:cNvSpPr/>
          <p:nvPr/>
        </p:nvSpPr>
        <p:spPr>
          <a:xfrm>
            <a:off x="1915795" y="1365885"/>
            <a:ext cx="4300220" cy="539115"/>
          </a:xfrm>
          <a:prstGeom prst="roundRect">
            <a:avLst>
              <a:gd name="adj" fmla="val 50000"/>
            </a:avLst>
          </a:prstGeom>
          <a:solidFill>
            <a:srgbClr val="194A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000" b="1" dirty="0"/>
              <a:t>科普培育科学志向和科学理想</a:t>
            </a:r>
            <a:endParaRPr lang="zh-CN" altLang="en-US" sz="2000" b="1" dirty="0"/>
          </a:p>
        </p:txBody>
      </p:sp>
      <p:sp>
        <p:nvSpPr>
          <p:cNvPr id="60" name="圆角矩形 59"/>
          <p:cNvSpPr/>
          <p:nvPr/>
        </p:nvSpPr>
        <p:spPr>
          <a:xfrm>
            <a:off x="1915795" y="2333625"/>
            <a:ext cx="5549900" cy="577215"/>
          </a:xfrm>
          <a:prstGeom prst="roundRect">
            <a:avLst>
              <a:gd name="adj" fmla="val 50000"/>
            </a:avLst>
          </a:prstGeom>
          <a:solidFill>
            <a:srgbClr val="194A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000" b="1" dirty="0"/>
              <a:t>是摆脱愚昧、破除迷信，更新观念的锐利武器</a:t>
            </a:r>
            <a:endParaRPr lang="zh-CN" altLang="en-US" sz="2000" b="1" dirty="0"/>
          </a:p>
        </p:txBody>
      </p:sp>
      <p:sp>
        <p:nvSpPr>
          <p:cNvPr id="61" name="圆角矩形 60"/>
          <p:cNvSpPr/>
          <p:nvPr/>
        </p:nvSpPr>
        <p:spPr>
          <a:xfrm>
            <a:off x="1915795" y="3302000"/>
            <a:ext cx="4300220" cy="529590"/>
          </a:xfrm>
          <a:prstGeom prst="roundRect">
            <a:avLst>
              <a:gd name="adj" fmla="val 50000"/>
            </a:avLst>
          </a:prstGeom>
          <a:solidFill>
            <a:srgbClr val="194A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000" b="1" dirty="0"/>
              <a:t>科普启迪科学思想</a:t>
            </a:r>
            <a:endParaRPr lang="zh-CN" altLang="en-US" sz="2000" b="1" dirty="0"/>
          </a:p>
        </p:txBody>
      </p:sp>
      <p:sp>
        <p:nvSpPr>
          <p:cNvPr id="62" name="圆角矩形 61"/>
          <p:cNvSpPr/>
          <p:nvPr/>
        </p:nvSpPr>
        <p:spPr>
          <a:xfrm>
            <a:off x="1915795" y="4269740"/>
            <a:ext cx="4300220" cy="530225"/>
          </a:xfrm>
          <a:prstGeom prst="roundRect">
            <a:avLst>
              <a:gd name="adj" fmla="val 50000"/>
            </a:avLst>
          </a:prstGeom>
          <a:solidFill>
            <a:srgbClr val="194A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000" b="1" dirty="0"/>
              <a:t>教育培养社会有用人才</a:t>
            </a:r>
            <a:endParaRPr lang="zh-CN" altLang="en-US" sz="2000" b="1" dirty="0"/>
          </a:p>
        </p:txBody>
      </p:sp>
      <p:sp>
        <p:nvSpPr>
          <p:cNvPr id="63" name="圆角矩形 62"/>
          <p:cNvSpPr/>
          <p:nvPr/>
        </p:nvSpPr>
        <p:spPr>
          <a:xfrm>
            <a:off x="1915795" y="5237480"/>
            <a:ext cx="5711190" cy="577215"/>
          </a:xfrm>
          <a:prstGeom prst="roundRect">
            <a:avLst>
              <a:gd name="adj" fmla="val 50000"/>
            </a:avLst>
          </a:prstGeom>
          <a:solidFill>
            <a:srgbClr val="194A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000" b="1" dirty="0"/>
              <a:t>科学研究和技术发明成果推广应用的桥梁和媒介</a:t>
            </a:r>
            <a:endParaRPr lang="zh-CN" altLang="en-US" sz="2000" b="1" dirty="0"/>
          </a:p>
        </p:txBody>
      </p:sp>
      <p:sp>
        <p:nvSpPr>
          <p:cNvPr id="11" name="椭圆 10"/>
          <p:cNvSpPr/>
          <p:nvPr/>
        </p:nvSpPr>
        <p:spPr>
          <a:xfrm>
            <a:off x="10215880" y="1681480"/>
            <a:ext cx="1620520" cy="1620520"/>
          </a:xfrm>
          <a:prstGeom prst="ellipse">
            <a:avLst/>
          </a:prstGeom>
          <a:noFill/>
          <a:ln w="57150"/>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文本框 11"/>
          <p:cNvSpPr txBox="1"/>
          <p:nvPr/>
        </p:nvSpPr>
        <p:spPr>
          <a:xfrm>
            <a:off x="10249535" y="1984375"/>
            <a:ext cx="1553210" cy="1014730"/>
          </a:xfrm>
          <a:prstGeom prst="rect">
            <a:avLst/>
          </a:prstGeom>
          <a:noFill/>
        </p:spPr>
        <p:txBody>
          <a:bodyPr wrap="square" rtlCol="0">
            <a:spAutoFit/>
          </a:bodyPr>
          <a:p>
            <a:pPr algn="ctr"/>
            <a:r>
              <a:rPr lang="zh-CN" altLang="en-US" sz="2000" b="1"/>
              <a:t>有利于</a:t>
            </a:r>
            <a:endParaRPr lang="zh-CN" altLang="en-US" sz="2000" b="1"/>
          </a:p>
          <a:p>
            <a:pPr algn="ctr"/>
            <a:r>
              <a:rPr lang="zh-CN" altLang="en-US" sz="2000" b="1"/>
              <a:t>科学技术转化为生产力</a:t>
            </a:r>
            <a:endParaRPr lang="zh-CN" altLang="en-US" sz="2000" b="1"/>
          </a:p>
        </p:txBody>
      </p:sp>
      <p:sp>
        <p:nvSpPr>
          <p:cNvPr id="13" name="椭圆 12"/>
          <p:cNvSpPr/>
          <p:nvPr/>
        </p:nvSpPr>
        <p:spPr>
          <a:xfrm>
            <a:off x="6734175" y="3208020"/>
            <a:ext cx="1620520" cy="1620520"/>
          </a:xfrm>
          <a:prstGeom prst="ellipse">
            <a:avLst/>
          </a:prstGeom>
          <a:noFill/>
          <a:ln w="57150"/>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文本框 13"/>
          <p:cNvSpPr txBox="1"/>
          <p:nvPr/>
        </p:nvSpPr>
        <p:spPr>
          <a:xfrm>
            <a:off x="6767830" y="3510915"/>
            <a:ext cx="1553210" cy="1014730"/>
          </a:xfrm>
          <a:prstGeom prst="rect">
            <a:avLst/>
          </a:prstGeom>
          <a:noFill/>
        </p:spPr>
        <p:txBody>
          <a:bodyPr wrap="square" rtlCol="0">
            <a:spAutoFit/>
          </a:bodyPr>
          <a:p>
            <a:pPr algn="ctr"/>
            <a:r>
              <a:rPr lang="zh-CN" altLang="en-US" sz="2000" b="1"/>
              <a:t>提高劳动者素质、全民族科技意识</a:t>
            </a:r>
            <a:endParaRPr lang="zh-CN" altLang="en-US" sz="2000" b="1"/>
          </a:p>
        </p:txBody>
      </p:sp>
      <p:sp>
        <p:nvSpPr>
          <p:cNvPr id="15" name="椭圆 14"/>
          <p:cNvSpPr/>
          <p:nvPr/>
        </p:nvSpPr>
        <p:spPr>
          <a:xfrm>
            <a:off x="8808085" y="3806825"/>
            <a:ext cx="2036445" cy="2036445"/>
          </a:xfrm>
          <a:prstGeom prst="ellipse">
            <a:avLst/>
          </a:prstGeom>
          <a:noFill/>
          <a:ln w="57150"/>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文本框 18"/>
          <p:cNvSpPr txBox="1"/>
          <p:nvPr/>
        </p:nvSpPr>
        <p:spPr>
          <a:xfrm>
            <a:off x="8869680" y="4269740"/>
            <a:ext cx="1913255" cy="1322070"/>
          </a:xfrm>
          <a:prstGeom prst="rect">
            <a:avLst/>
          </a:prstGeom>
          <a:noFill/>
        </p:spPr>
        <p:txBody>
          <a:bodyPr wrap="square" rtlCol="0">
            <a:spAutoFit/>
          </a:bodyPr>
          <a:p>
            <a:pPr algn="ctr"/>
            <a:r>
              <a:rPr lang="zh-CN" altLang="en-US" sz="2000" b="1"/>
              <a:t>社会主义物质文明建设和精神文明建设的重要内容</a:t>
            </a:r>
            <a:endParaRPr lang="zh-CN" altLang="en-US" sz="2000" b="1"/>
          </a:p>
        </p:txBody>
      </p:sp>
      <p:sp>
        <p:nvSpPr>
          <p:cNvPr id="20" name="椭圆 19"/>
          <p:cNvSpPr/>
          <p:nvPr/>
        </p:nvSpPr>
        <p:spPr>
          <a:xfrm>
            <a:off x="8116570" y="1681480"/>
            <a:ext cx="1620520" cy="1620520"/>
          </a:xfrm>
          <a:prstGeom prst="ellipse">
            <a:avLst/>
          </a:prstGeom>
          <a:noFill/>
          <a:ln w="57150"/>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文本框 20"/>
          <p:cNvSpPr txBox="1"/>
          <p:nvPr/>
        </p:nvSpPr>
        <p:spPr>
          <a:xfrm>
            <a:off x="8150225" y="2204085"/>
            <a:ext cx="1553210" cy="706755"/>
          </a:xfrm>
          <a:prstGeom prst="rect">
            <a:avLst/>
          </a:prstGeom>
          <a:noFill/>
        </p:spPr>
        <p:txBody>
          <a:bodyPr wrap="square" rtlCol="0">
            <a:spAutoFit/>
          </a:bodyPr>
          <a:p>
            <a:pPr algn="ctr"/>
            <a:r>
              <a:rPr lang="zh-CN" altLang="en-US" sz="2000" b="1"/>
              <a:t>发展科学技术重要环节</a:t>
            </a:r>
            <a:endParaRPr lang="zh-CN" altLang="en-US" sz="2000" b="1"/>
          </a:p>
        </p:txBody>
      </p:sp>
      <p:sp>
        <p:nvSpPr>
          <p:cNvPr id="22" name="文本框 21"/>
          <p:cNvSpPr txBox="1"/>
          <p:nvPr/>
        </p:nvSpPr>
        <p:spPr>
          <a:xfrm>
            <a:off x="354965" y="6103620"/>
            <a:ext cx="8166735" cy="645160"/>
          </a:xfrm>
          <a:prstGeom prst="rect">
            <a:avLst/>
          </a:prstGeom>
          <a:noFill/>
        </p:spPr>
        <p:txBody>
          <a:bodyPr wrap="square" rtlCol="0" anchor="t">
            <a:spAutoFit/>
          </a:bodyPr>
          <a:p>
            <a:pPr algn="l"/>
            <a:r>
              <a:rPr lang="en-US" altLang="zh-CN">
                <a:sym typeface="+mn-ea"/>
              </a:rPr>
              <a:t>于维国. 科学技术普及的意义、作用和特点[C]//中国科普理论与实践探索——2010科普理论国际论坛暨第十七届全国科普理论研讨会论文集.,2010:185-191.</a:t>
            </a:r>
            <a:endParaRPr lang="zh-CN" altLang="en-US"/>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1" cstate="screen">
            <a:alphaModFix amt="50000"/>
            <a:lum/>
          </a:blip>
          <a:srcRect/>
          <a:stretch>
            <a:fillRect/>
          </a:stretch>
        </a:blipFill>
        <a:effectLst/>
      </p:bgPr>
    </p:bg>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6" name="TextBox 25"/>
          <p:cNvSpPr txBox="1">
            <a:spLocks noChangeArrowheads="1"/>
          </p:cNvSpPr>
          <p:nvPr/>
        </p:nvSpPr>
        <p:spPr bwMode="auto">
          <a:xfrm>
            <a:off x="3797300" y="2990215"/>
            <a:ext cx="6843395" cy="706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4000" b="1" i="0" u="none" strike="noStrike" kern="1200" cap="none" spc="0" normalizeH="0" baseline="0" noProof="0" dirty="0">
                <a:ln>
                  <a:noFill/>
                </a:ln>
                <a:solidFill>
                  <a:srgbClr val="FDCB34"/>
                </a:solidFill>
                <a:effectLst/>
                <a:uLnTx/>
                <a:uFillTx/>
                <a:latin typeface="微软雅黑" panose="020B0503020204020204" charset="-122"/>
                <a:ea typeface="微软雅黑" panose="020B0503020204020204" charset="-122"/>
                <a:cs typeface="+mn-cs"/>
              </a:rPr>
              <a:t>科学技术普及相关案例有哪些？</a:t>
            </a:r>
            <a:endParaRPr kumimoji="0" lang="zh-CN" altLang="en-US" sz="4000" b="1" i="0" u="none" strike="noStrike" kern="1200" cap="none" spc="0" normalizeH="0" baseline="0" noProof="0" dirty="0">
              <a:ln>
                <a:noFill/>
              </a:ln>
              <a:solidFill>
                <a:srgbClr val="FDCB34"/>
              </a:solidFill>
              <a:effectLst/>
              <a:uLnTx/>
              <a:uFillTx/>
              <a:latin typeface="微软雅黑" panose="020B0503020204020204" charset="-122"/>
              <a:ea typeface="微软雅黑" panose="020B0503020204020204" charset="-122"/>
              <a:cs typeface="+mn-cs"/>
            </a:endParaRPr>
          </a:p>
        </p:txBody>
      </p:sp>
      <p:sp>
        <p:nvSpPr>
          <p:cNvPr id="10247" name="TextBox 26"/>
          <p:cNvSpPr txBox="1">
            <a:spLocks noChangeArrowheads="1"/>
          </p:cNvSpPr>
          <p:nvPr/>
        </p:nvSpPr>
        <p:spPr bwMode="auto">
          <a:xfrm>
            <a:off x="1198095" y="2245187"/>
            <a:ext cx="2062480" cy="1938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1995"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04</a:t>
            </a:r>
            <a:endParaRPr kumimoji="0" lang="zh-CN" altLang="en-US" sz="11995"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p:txBody>
      </p:sp>
      <p:pic>
        <p:nvPicPr>
          <p:cNvPr id="11" name="图片 10" descr="横版组合——透明.png"/>
          <p:cNvPicPr>
            <a:picLocks noChangeAspect="1"/>
          </p:cNvPicPr>
          <p:nvPr/>
        </p:nvPicPr>
        <p:blipFill>
          <a:blip r:embed="rId2" cstate="screen"/>
          <a:srcRect/>
          <a:stretch>
            <a:fillRect/>
          </a:stretch>
        </p:blipFill>
        <p:spPr bwMode="auto">
          <a:xfrm>
            <a:off x="8468075" y="127196"/>
            <a:ext cx="3429530" cy="7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243"/>
                                        </p:tgtEl>
                                        <p:attrNameLst>
                                          <p:attrName>style.visibility</p:attrName>
                                        </p:attrNameLst>
                                      </p:cBhvr>
                                      <p:to>
                                        <p:strVal val="visible"/>
                                      </p:to>
                                    </p:set>
                                    <p:animEffect transition="in" filter="wipe(left)">
                                      <p:cBhvr>
                                        <p:cTn id="7" dur="500"/>
                                        <p:tgtEl>
                                          <p:spTgt spid="10243"/>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0242"/>
                                        </p:tgtEl>
                                        <p:attrNameLst>
                                          <p:attrName>style.visibility</p:attrName>
                                        </p:attrNameLst>
                                      </p:cBhvr>
                                      <p:to>
                                        <p:strVal val="visible"/>
                                      </p:to>
                                    </p:set>
                                    <p:animEffect transition="in" filter="wipe(down)">
                                      <p:cBhvr>
                                        <p:cTn id="11" dur="300"/>
                                        <p:tgtEl>
                                          <p:spTgt spid="10242"/>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0244"/>
                                        </p:tgtEl>
                                        <p:attrNameLst>
                                          <p:attrName>style.visibility</p:attrName>
                                        </p:attrNameLst>
                                      </p:cBhvr>
                                      <p:to>
                                        <p:strVal val="visible"/>
                                      </p:to>
                                    </p:set>
                                    <p:animEffect transition="in" filter="wipe(up)">
                                      <p:cBhvr>
                                        <p:cTn id="15" dur="500"/>
                                        <p:tgtEl>
                                          <p:spTgt spid="10244"/>
                                        </p:tgtEl>
                                      </p:cBhvr>
                                    </p:animEffect>
                                  </p:childTnLst>
                                </p:cTn>
                              </p:par>
                            </p:childTnLst>
                          </p:cTn>
                        </p:par>
                        <p:par>
                          <p:cTn id="16" fill="hold">
                            <p:stCondLst>
                              <p:cond delay="1500"/>
                            </p:stCondLst>
                            <p:childTnLst>
                              <p:par>
                                <p:cTn id="17" presetID="1" presetClass="entr" presetSubtype="0" fill="hold" grpId="0" nodeType="afterEffect">
                                  <p:stCondLst>
                                    <p:cond delay="0"/>
                                  </p:stCondLst>
                                  <p:childTnLst>
                                    <p:set>
                                      <p:cBhvr>
                                        <p:cTn id="18" dur="1" fill="hold">
                                          <p:stCondLst>
                                            <p:cond delay="0"/>
                                          </p:stCondLst>
                                        </p:cTn>
                                        <p:tgtEl>
                                          <p:spTgt spid="10247"/>
                                        </p:tgtEl>
                                        <p:attrNameLst>
                                          <p:attrName>style.visibility</p:attrName>
                                        </p:attrNameLst>
                                      </p:cBhvr>
                                      <p:to>
                                        <p:strVal val="visible"/>
                                      </p:to>
                                    </p:set>
                                  </p:childTnLst>
                                </p:cTn>
                              </p:par>
                            </p:childTnLst>
                          </p:cTn>
                        </p:par>
                        <p:par>
                          <p:cTn id="19" fill="hold">
                            <p:stCondLst>
                              <p:cond delay="1500"/>
                            </p:stCondLst>
                            <p:childTnLst>
                              <p:par>
                                <p:cTn id="20" presetID="1" presetClass="entr" presetSubtype="0" fill="hold" grpId="0" nodeType="afterEffect">
                                  <p:stCondLst>
                                    <p:cond delay="0"/>
                                  </p:stCondLst>
                                  <p:childTnLst>
                                    <p:set>
                                      <p:cBhvr>
                                        <p:cTn id="21" dur="1" fill="hold">
                                          <p:stCondLst>
                                            <p:cond delay="0"/>
                                          </p:stCondLst>
                                        </p:cTn>
                                        <p:tgtEl>
                                          <p:spTgt spid="102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bldLvl="0" animBg="1" autoUpdateAnimBg="0"/>
      <p:bldP spid="10244" grpId="0" bldLvl="0" animBg="1" autoUpdateAnimBg="0"/>
      <p:bldP spid="10246" grpId="0" autoUpdateAnimBg="0"/>
      <p:bldP spid="10247" grpId="0"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915086" y="1416179"/>
            <a:ext cx="4909720" cy="1421644"/>
            <a:chOff x="795357" y="1743204"/>
            <a:chExt cx="5300643" cy="1421644"/>
          </a:xfrm>
        </p:grpSpPr>
        <p:sp>
          <p:nvSpPr>
            <p:cNvPr id="18" name="文本框 34"/>
            <p:cNvSpPr>
              <a:spLocks noChangeArrowheads="1"/>
            </p:cNvSpPr>
            <p:nvPr/>
          </p:nvSpPr>
          <p:spPr bwMode="auto">
            <a:xfrm>
              <a:off x="852507" y="1743204"/>
              <a:ext cx="4957743" cy="553085"/>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p>
              <a:pPr>
                <a:lnSpc>
                  <a:spcPct val="150000"/>
                </a:lnSpc>
              </a:pPr>
              <a:r>
                <a:rPr lang="en-US" altLang="zh-CN" sz="2000" b="1" dirty="0">
                  <a:solidFill>
                    <a:srgbClr val="194A96"/>
                  </a:solidFill>
                  <a:latin typeface="微软雅黑" panose="020B0503020204020204" charset="-122"/>
                  <a:ea typeface="微软雅黑" panose="020B0503020204020204" charset="-122"/>
                  <a:sym typeface="华文宋体" panose="02010600040101010101" pitchFamily="2" charset="-122"/>
                </a:rPr>
                <a:t>01</a:t>
              </a:r>
              <a:r>
                <a:rPr lang="zh-CN" altLang="en-US" sz="2000" b="1" dirty="0">
                  <a:solidFill>
                    <a:srgbClr val="194A96"/>
                  </a:solidFill>
                  <a:latin typeface="微软雅黑" panose="020B0503020204020204" charset="-122"/>
                  <a:ea typeface="微软雅黑" panose="020B0503020204020204" charset="-122"/>
                  <a:sym typeface="华文宋体" panose="02010600040101010101" pitchFamily="2" charset="-122"/>
                </a:rPr>
                <a:t>、微信公众号传播科普能力指标体系</a:t>
              </a:r>
              <a:endParaRPr lang="zh-CN" altLang="en-US" sz="2000" b="1" dirty="0">
                <a:solidFill>
                  <a:srgbClr val="194A96"/>
                </a:solidFill>
                <a:latin typeface="微软雅黑" panose="020B0503020204020204" charset="-122"/>
                <a:ea typeface="微软雅黑" panose="020B0503020204020204" charset="-122"/>
                <a:sym typeface="华文宋体" panose="02010600040101010101" pitchFamily="2" charset="-122"/>
              </a:endParaRPr>
            </a:p>
          </p:txBody>
        </p:sp>
        <p:sp>
          <p:nvSpPr>
            <p:cNvPr id="19" name="文本框 34"/>
            <p:cNvSpPr>
              <a:spLocks noChangeArrowheads="1"/>
            </p:cNvSpPr>
            <p:nvPr/>
          </p:nvSpPr>
          <p:spPr bwMode="auto">
            <a:xfrm>
              <a:off x="795357" y="2242828"/>
              <a:ext cx="5300643" cy="922020"/>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p>
              <a:pPr>
                <a:lnSpc>
                  <a:spcPct val="150000"/>
                </a:lnSpc>
                <a:defRPr/>
              </a:pPr>
              <a:r>
                <a:rPr lang="zh-CN" altLang="en-US">
                  <a:sym typeface="+mn-ea"/>
                </a:rPr>
                <a:t>由平均阅读数、原创“爆款”文章数、在看总数、平均在看数和WCI微信传播指数构成。</a:t>
              </a:r>
              <a:endParaRPr lang="zh-CN" altLang="en-US" dirty="0">
                <a:solidFill>
                  <a:schemeClr val="tx1">
                    <a:lumMod val="85000"/>
                    <a:lumOff val="15000"/>
                  </a:schemeClr>
                </a:solidFill>
                <a:latin typeface="微软雅黑" panose="020B0503020204020204" charset="-122"/>
                <a:ea typeface="微软雅黑" panose="020B0503020204020204" charset="-122"/>
                <a:sym typeface="+mn-ea"/>
              </a:endParaRPr>
            </a:p>
          </p:txBody>
        </p:sp>
      </p:grpSp>
      <p:grpSp>
        <p:nvGrpSpPr>
          <p:cNvPr id="21" name="组合 20"/>
          <p:cNvGrpSpPr/>
          <p:nvPr/>
        </p:nvGrpSpPr>
        <p:grpSpPr>
          <a:xfrm>
            <a:off x="915086" y="3152904"/>
            <a:ext cx="4872355" cy="2668270"/>
            <a:chOff x="6624657" y="1743204"/>
            <a:chExt cx="5260303" cy="2668270"/>
          </a:xfrm>
        </p:grpSpPr>
        <p:sp>
          <p:nvSpPr>
            <p:cNvPr id="23" name="文本框 34"/>
            <p:cNvSpPr>
              <a:spLocks noChangeArrowheads="1"/>
            </p:cNvSpPr>
            <p:nvPr/>
          </p:nvSpPr>
          <p:spPr bwMode="auto">
            <a:xfrm>
              <a:off x="6681807" y="1743204"/>
              <a:ext cx="4957743" cy="553085"/>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p>
              <a:pPr>
                <a:lnSpc>
                  <a:spcPct val="150000"/>
                </a:lnSpc>
              </a:pPr>
              <a:r>
                <a:rPr lang="en-US" altLang="zh-CN" sz="2000" b="1" dirty="0">
                  <a:solidFill>
                    <a:srgbClr val="194A96"/>
                  </a:solidFill>
                  <a:latin typeface="微软雅黑" panose="020B0503020204020204" charset="-122"/>
                  <a:ea typeface="微软雅黑" panose="020B0503020204020204" charset="-122"/>
                  <a:sym typeface="华文宋体" panose="02010600040101010101" pitchFamily="2" charset="-122"/>
                </a:rPr>
                <a:t>02</a:t>
              </a:r>
              <a:r>
                <a:rPr lang="zh-CN" altLang="en-US" sz="2000" b="1" dirty="0">
                  <a:solidFill>
                    <a:srgbClr val="194A96"/>
                  </a:solidFill>
                  <a:latin typeface="微软雅黑" panose="020B0503020204020204" charset="-122"/>
                  <a:ea typeface="微软雅黑" panose="020B0503020204020204" charset="-122"/>
                  <a:sym typeface="华文宋体" panose="02010600040101010101" pitchFamily="2" charset="-122"/>
                </a:rPr>
                <a:t>、科普类微信公众号</a:t>
              </a:r>
              <a:endParaRPr lang="zh-CN" altLang="en-US" sz="2000" b="1" dirty="0">
                <a:solidFill>
                  <a:srgbClr val="194A96"/>
                </a:solidFill>
                <a:latin typeface="微软雅黑" panose="020B0503020204020204" charset="-122"/>
                <a:ea typeface="微软雅黑" panose="020B0503020204020204" charset="-122"/>
                <a:sym typeface="华文宋体" panose="02010600040101010101" pitchFamily="2" charset="-122"/>
              </a:endParaRPr>
            </a:p>
          </p:txBody>
        </p:sp>
        <p:sp>
          <p:nvSpPr>
            <p:cNvPr id="31" name="文本框 34"/>
            <p:cNvSpPr>
              <a:spLocks noChangeArrowheads="1"/>
            </p:cNvSpPr>
            <p:nvPr/>
          </p:nvSpPr>
          <p:spPr bwMode="auto">
            <a:xfrm>
              <a:off x="6624657" y="2242949"/>
              <a:ext cx="5260303" cy="2168525"/>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p>
              <a:pPr>
                <a:lnSpc>
                  <a:spcPct val="150000"/>
                </a:lnSpc>
                <a:defRPr/>
              </a:pPr>
              <a:r>
                <a:rPr lang="zh-CN" altLang="en-US">
                  <a:sym typeface="+mn-ea"/>
                </a:rPr>
                <a:t>“果壳”、“一只学霸”、“超级学爸”、“躺倒鸭”、“科普中国”、“知识分子”和“中国国家地理”等。按其运营主体可大致分为“官方科普”类、“科学共同体科普”类和“民间科普”类</a:t>
              </a:r>
              <a:endParaRPr lang="zh-CN" altLang="en-US" dirty="0">
                <a:solidFill>
                  <a:schemeClr val="tx1">
                    <a:lumMod val="85000"/>
                    <a:lumOff val="15000"/>
                  </a:schemeClr>
                </a:solidFill>
                <a:latin typeface="微软雅黑" panose="020B0503020204020204" charset="-122"/>
                <a:ea typeface="微软雅黑" panose="020B0503020204020204" charset="-122"/>
                <a:sym typeface="+mn-ea"/>
              </a:endParaRPr>
            </a:p>
          </p:txBody>
        </p:sp>
      </p:grpSp>
      <p:pic>
        <p:nvPicPr>
          <p:cNvPr id="7" name="图片 6" descr="微信图片_20211204230849"/>
          <p:cNvPicPr>
            <a:picLocks noChangeAspect="1"/>
          </p:cNvPicPr>
          <p:nvPr/>
        </p:nvPicPr>
        <p:blipFill>
          <a:blip r:embed="rId1"/>
          <a:srcRect t="10831"/>
          <a:stretch>
            <a:fillRect/>
          </a:stretch>
        </p:blipFill>
        <p:spPr>
          <a:xfrm>
            <a:off x="5685790" y="1170305"/>
            <a:ext cx="2727325" cy="5202555"/>
          </a:xfrm>
          <a:prstGeom prst="rect">
            <a:avLst/>
          </a:prstGeom>
        </p:spPr>
      </p:pic>
      <p:pic>
        <p:nvPicPr>
          <p:cNvPr id="9" name="图片 8" descr="微信图片_20211204230902"/>
          <p:cNvPicPr>
            <a:picLocks noChangeAspect="1"/>
          </p:cNvPicPr>
          <p:nvPr/>
        </p:nvPicPr>
        <p:blipFill>
          <a:blip r:embed="rId2"/>
          <a:srcRect t="10613"/>
          <a:stretch>
            <a:fillRect/>
          </a:stretch>
        </p:blipFill>
        <p:spPr>
          <a:xfrm>
            <a:off x="8611235" y="1084580"/>
            <a:ext cx="2576830" cy="4927600"/>
          </a:xfrm>
          <a:prstGeom prst="rect">
            <a:avLst/>
          </a:prstGeom>
        </p:spPr>
      </p:pic>
      <p:sp>
        <p:nvSpPr>
          <p:cNvPr id="4" name="标题 3"/>
          <p:cNvSpPr>
            <a:spLocks noGrp="1"/>
          </p:cNvSpPr>
          <p:nvPr>
            <p:ph type="title"/>
          </p:nvPr>
        </p:nvSpPr>
        <p:spPr>
          <a:xfrm>
            <a:off x="838200" y="0"/>
            <a:ext cx="10515600" cy="1021543"/>
          </a:xfrm>
        </p:spPr>
        <p:txBody>
          <a:bodyPr/>
          <a:p>
            <a:r>
              <a:rPr lang="zh-CN" altLang="en-US" dirty="0"/>
              <a:t>新媒体平台方面</a:t>
            </a:r>
            <a:r>
              <a:rPr lang="en-US" altLang="zh-CN" dirty="0"/>
              <a:t>——</a:t>
            </a:r>
            <a:r>
              <a:rPr lang="zh-CN" altLang="en-US" dirty="0"/>
              <a:t>微信</a:t>
            </a:r>
            <a:endParaRPr lang="zh-CN" altLang="en-US" dirty="0"/>
          </a:p>
        </p:txBody>
      </p:sp>
      <p:pic>
        <p:nvPicPr>
          <p:cNvPr id="5" name="图片 4" descr="961f8f57622064b706e39ee00863db6d"/>
          <p:cNvPicPr>
            <a:picLocks noChangeAspect="1"/>
          </p:cNvPicPr>
          <p:nvPr/>
        </p:nvPicPr>
        <p:blipFill>
          <a:blip r:embed="rId3">
            <a:clrChange>
              <a:clrFrom>
                <a:srgbClr val="F5F5F5">
                  <a:alpha val="100000"/>
                </a:srgbClr>
              </a:clrFrom>
              <a:clrTo>
                <a:srgbClr val="F5F5F5">
                  <a:alpha val="100000"/>
                  <a:alpha val="0"/>
                </a:srgbClr>
              </a:clrTo>
            </a:clrChange>
          </a:blip>
          <a:srcRect l="23419" t="7343" r="30151" b="12415"/>
          <a:stretch>
            <a:fillRect/>
          </a:stretch>
        </p:blipFill>
        <p:spPr>
          <a:xfrm>
            <a:off x="6677025" y="0"/>
            <a:ext cx="1040765" cy="1022985"/>
          </a:xfrm>
          <a:prstGeom prst="rect">
            <a:avLst/>
          </a:prstGeom>
        </p:spPr>
      </p:pic>
      <p:sp>
        <p:nvSpPr>
          <p:cNvPr id="6" name="文本框 5"/>
          <p:cNvSpPr txBox="1"/>
          <p:nvPr/>
        </p:nvSpPr>
        <p:spPr>
          <a:xfrm>
            <a:off x="3176905" y="6439535"/>
            <a:ext cx="5400675" cy="368300"/>
          </a:xfrm>
          <a:prstGeom prst="rect">
            <a:avLst/>
          </a:prstGeom>
          <a:noFill/>
        </p:spPr>
        <p:txBody>
          <a:bodyPr wrap="square" rtlCol="0" anchor="t">
            <a:spAutoFit/>
          </a:bodyPr>
          <a:p>
            <a:r>
              <a:rPr lang="zh-CN" altLang="en-US"/>
              <a:t>中国科普研究所：微信、抖音平台的科普能力研究</a:t>
            </a:r>
            <a:endParaRPr lang="zh-CN" altLang="en-US"/>
          </a:p>
        </p:txBody>
      </p:sp>
      <p:pic>
        <p:nvPicPr>
          <p:cNvPr id="8" name="图片 7" descr="4"/>
          <p:cNvPicPr>
            <a:picLocks noChangeAspect="1"/>
          </p:cNvPicPr>
          <p:nvPr/>
        </p:nvPicPr>
        <p:blipFill>
          <a:blip r:embed="rId4"/>
          <a:stretch>
            <a:fillRect/>
          </a:stretch>
        </p:blipFill>
        <p:spPr>
          <a:xfrm>
            <a:off x="1572260" y="1084580"/>
            <a:ext cx="9046845" cy="55829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748665" y="1153160"/>
            <a:ext cx="10539730" cy="4797425"/>
          </a:xfrm>
          <a:prstGeom prst="rect">
            <a:avLst/>
          </a:prstGeom>
          <a:solidFill>
            <a:srgbClr val="194A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6" name="文本框 34"/>
          <p:cNvSpPr>
            <a:spLocks noChangeArrowheads="1"/>
          </p:cNvSpPr>
          <p:nvPr/>
        </p:nvSpPr>
        <p:spPr bwMode="auto">
          <a:xfrm>
            <a:off x="932815" y="1390015"/>
            <a:ext cx="10273030" cy="4246245"/>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p>
            <a:pPr>
              <a:lnSpc>
                <a:spcPct val="150000"/>
              </a:lnSpc>
              <a:defRPr/>
            </a:pPr>
            <a:r>
              <a:rPr lang="zh-CN" altLang="en-US" sz="1600" dirty="0">
                <a:solidFill>
                  <a:schemeClr val="bg1"/>
                </a:solidFill>
                <a:latin typeface="微软雅黑" panose="020B0503020204020204" charset="-122"/>
                <a:ea typeface="微软雅黑" panose="020B0503020204020204" charset="-122"/>
              </a:rPr>
              <a:t>①</a:t>
            </a:r>
            <a:r>
              <a:rPr lang="zh-CN" altLang="en-US" sz="2000" b="1" dirty="0">
                <a:solidFill>
                  <a:schemeClr val="bg1"/>
                </a:solidFill>
                <a:latin typeface="微软雅黑" panose="020B0503020204020204" charset="-122"/>
                <a:ea typeface="微软雅黑" panose="020B0503020204020204" charset="-122"/>
              </a:rPr>
              <a:t>影响力还不够：</a:t>
            </a:r>
            <a:r>
              <a:rPr lang="zh-CN" altLang="en-US" sz="1600" dirty="0">
                <a:solidFill>
                  <a:schemeClr val="bg1"/>
                </a:solidFill>
                <a:latin typeface="微软雅黑" panose="020B0503020204020204" charset="-122"/>
                <a:ea typeface="微软雅黑" panose="020B0503020204020204" charset="-122"/>
              </a:rPr>
              <a:t>缺少有广泛影响力的综合科普微信公众平台，拥有广泛影响力且能持续、综合输出科普内容的微信公众平台数量较少，尤其当涉及“趣味科普”，即能将科技知识进行生活化改编、使之对应普通受众阅读习惯时，似乎除“果壳”等少数平台外仍乏善可陈。</a:t>
            </a:r>
            <a:endParaRPr lang="zh-CN" altLang="en-US" sz="1600" dirty="0">
              <a:solidFill>
                <a:schemeClr val="bg1"/>
              </a:solidFill>
              <a:latin typeface="微软雅黑" panose="020B0503020204020204" charset="-122"/>
              <a:ea typeface="微软雅黑" panose="020B0503020204020204" charset="-122"/>
            </a:endParaRPr>
          </a:p>
          <a:p>
            <a:pPr>
              <a:lnSpc>
                <a:spcPct val="150000"/>
              </a:lnSpc>
              <a:defRPr/>
            </a:pPr>
            <a:r>
              <a:rPr lang="zh-CN" altLang="en-US" sz="1600" dirty="0">
                <a:solidFill>
                  <a:schemeClr val="bg1"/>
                </a:solidFill>
                <a:latin typeface="微软雅黑" panose="020B0503020204020204" charset="-122"/>
                <a:ea typeface="微软雅黑" panose="020B0503020204020204" charset="-122"/>
              </a:rPr>
              <a:t>②</a:t>
            </a:r>
            <a:r>
              <a:rPr lang="zh-CN" altLang="en-US" sz="2000" b="1" dirty="0">
                <a:solidFill>
                  <a:schemeClr val="bg1"/>
                </a:solidFill>
                <a:latin typeface="微软雅黑" panose="020B0503020204020204" charset="-122"/>
                <a:ea typeface="微软雅黑" panose="020B0503020204020204" charset="-122"/>
              </a:rPr>
              <a:t>通俗易懂力度还不够：</a:t>
            </a:r>
            <a:r>
              <a:rPr lang="zh-CN" altLang="en-US" sz="1600" dirty="0">
                <a:solidFill>
                  <a:schemeClr val="bg1"/>
                </a:solidFill>
                <a:latin typeface="微软雅黑" panose="020B0503020204020204" charset="-122"/>
                <a:ea typeface="微软雅黑" panose="020B0503020204020204" charset="-122"/>
              </a:rPr>
              <a:t>部分推文叙述冗长、专业性过强；图片等素材有时成为点缀甚至累赘，编辑团队疏于审核，改编不足造成内容难以理解，对图片素材的科普潜力挖掘不足。</a:t>
            </a:r>
            <a:endParaRPr lang="zh-CN" altLang="en-US" sz="1600" dirty="0">
              <a:solidFill>
                <a:schemeClr val="bg1"/>
              </a:solidFill>
              <a:latin typeface="微软雅黑" panose="020B0503020204020204" charset="-122"/>
              <a:ea typeface="微软雅黑" panose="020B0503020204020204" charset="-122"/>
            </a:endParaRPr>
          </a:p>
          <a:p>
            <a:pPr>
              <a:lnSpc>
                <a:spcPct val="150000"/>
              </a:lnSpc>
              <a:defRPr/>
            </a:pPr>
            <a:r>
              <a:rPr lang="zh-CN" altLang="en-US" sz="1600" dirty="0">
                <a:solidFill>
                  <a:schemeClr val="bg1"/>
                </a:solidFill>
                <a:latin typeface="微软雅黑" panose="020B0503020204020204" charset="-122"/>
                <a:ea typeface="微软雅黑" panose="020B0503020204020204" charset="-122"/>
              </a:rPr>
              <a:t>③</a:t>
            </a:r>
            <a:r>
              <a:rPr lang="zh-CN" altLang="en-US" sz="2000" b="1" dirty="0">
                <a:solidFill>
                  <a:schemeClr val="bg1"/>
                </a:solidFill>
                <a:latin typeface="微软雅黑" panose="020B0503020204020204" charset="-122"/>
                <a:ea typeface="微软雅黑" panose="020B0503020204020204" charset="-122"/>
              </a:rPr>
              <a:t>传播力度还不够：</a:t>
            </a:r>
            <a:r>
              <a:rPr lang="zh-CN" altLang="en-US" sz="1600" dirty="0">
                <a:solidFill>
                  <a:schemeClr val="bg1"/>
                </a:solidFill>
                <a:latin typeface="微软雅黑" panose="020B0503020204020204" charset="-122"/>
                <a:ea typeface="微软雅黑" panose="020B0503020204020204" charset="-122"/>
              </a:rPr>
              <a:t>整体推文频次、规模仍待提升，阅读量和传播广度存在局限，尽管其中少部分样本表现良好，但对于科普能力建设工作而言，个别公众号的传播效果无法代替科普矩阵的整合传播力。</a:t>
            </a:r>
            <a:endParaRPr lang="zh-CN" altLang="en-US" sz="1600" dirty="0">
              <a:solidFill>
                <a:schemeClr val="bg1"/>
              </a:solidFill>
              <a:latin typeface="微软雅黑" panose="020B0503020204020204" charset="-122"/>
              <a:ea typeface="微软雅黑" panose="020B0503020204020204" charset="-122"/>
            </a:endParaRPr>
          </a:p>
          <a:p>
            <a:pPr>
              <a:lnSpc>
                <a:spcPct val="150000"/>
              </a:lnSpc>
              <a:defRPr/>
            </a:pPr>
            <a:r>
              <a:rPr lang="zh-CN" altLang="en-US" sz="1600" dirty="0">
                <a:solidFill>
                  <a:schemeClr val="bg1"/>
                </a:solidFill>
                <a:latin typeface="微软雅黑" panose="020B0503020204020204" charset="-122"/>
                <a:ea typeface="微软雅黑" panose="020B0503020204020204" charset="-122"/>
              </a:rPr>
              <a:t>④</a:t>
            </a:r>
            <a:r>
              <a:rPr lang="zh-CN" altLang="en-US" sz="2000" b="1" dirty="0">
                <a:solidFill>
                  <a:schemeClr val="bg1"/>
                </a:solidFill>
                <a:latin typeface="微软雅黑" panose="020B0503020204020204" charset="-122"/>
                <a:ea typeface="微软雅黑" panose="020B0503020204020204" charset="-122"/>
              </a:rPr>
              <a:t>深度学习还不够：</a:t>
            </a:r>
            <a:r>
              <a:rPr lang="zh-CN" altLang="en-US" sz="1600" dirty="0">
                <a:solidFill>
                  <a:schemeClr val="bg1"/>
                </a:solidFill>
                <a:latin typeface="微软雅黑" panose="020B0503020204020204" charset="-122"/>
                <a:ea typeface="微软雅黑" panose="020B0503020204020204" charset="-122"/>
              </a:rPr>
              <a:t>推文阅读数与“在看数”相差明显，读者对科普信息的认知程度与深度学习效果存疑，“爆文”制造能力偏弱，用户研究不足，经营理念落后，实际传播效果存疑。</a:t>
            </a:r>
            <a:endParaRPr lang="zh-CN" altLang="en-US" sz="1600" dirty="0">
              <a:solidFill>
                <a:schemeClr val="bg1"/>
              </a:solidFill>
              <a:latin typeface="微软雅黑" panose="020B0503020204020204" charset="-122"/>
              <a:ea typeface="微软雅黑" panose="020B0503020204020204" charset="-122"/>
            </a:endParaRPr>
          </a:p>
          <a:p>
            <a:pPr>
              <a:lnSpc>
                <a:spcPct val="150000"/>
              </a:lnSpc>
              <a:defRPr/>
            </a:pPr>
            <a:r>
              <a:rPr lang="zh-CN" altLang="en-US" sz="1600" dirty="0">
                <a:solidFill>
                  <a:schemeClr val="bg1"/>
                </a:solidFill>
                <a:latin typeface="微软雅黑" panose="020B0503020204020204" charset="-122"/>
                <a:ea typeface="微软雅黑" panose="020B0503020204020204" charset="-122"/>
              </a:rPr>
              <a:t>⑤</a:t>
            </a:r>
            <a:r>
              <a:rPr lang="zh-CN" altLang="en-US" sz="2000" b="1" dirty="0">
                <a:solidFill>
                  <a:schemeClr val="bg1"/>
                </a:solidFill>
                <a:latin typeface="微软雅黑" panose="020B0503020204020204" charset="-122"/>
                <a:ea typeface="微软雅黑" panose="020B0503020204020204" charset="-122"/>
              </a:rPr>
              <a:t>互动体验感还不够：</a:t>
            </a:r>
            <a:r>
              <a:rPr lang="zh-CN" altLang="en-US" sz="1600" dirty="0">
                <a:solidFill>
                  <a:schemeClr val="bg1"/>
                </a:solidFill>
                <a:latin typeface="微软雅黑" panose="020B0503020204020204" charset="-122"/>
                <a:ea typeface="微软雅黑" panose="020B0503020204020204" charset="-122"/>
              </a:rPr>
              <a:t>缺少丰富的互动体验与科普表现手法。</a:t>
            </a:r>
            <a:endParaRPr lang="zh-CN" altLang="en-US" sz="1600" dirty="0">
              <a:solidFill>
                <a:schemeClr val="bg1"/>
              </a:solidFill>
              <a:latin typeface="微软雅黑" panose="020B0503020204020204" charset="-122"/>
              <a:ea typeface="微软雅黑" panose="020B0503020204020204" charset="-122"/>
            </a:endParaRPr>
          </a:p>
        </p:txBody>
      </p:sp>
      <p:sp>
        <p:nvSpPr>
          <p:cNvPr id="3" name="标题 2"/>
          <p:cNvSpPr>
            <a:spLocks noGrp="1"/>
          </p:cNvSpPr>
          <p:nvPr>
            <p:ph type="title"/>
          </p:nvPr>
        </p:nvSpPr>
        <p:spPr>
          <a:xfrm>
            <a:off x="838200" y="0"/>
            <a:ext cx="10515600" cy="1021543"/>
          </a:xfrm>
        </p:spPr>
        <p:txBody>
          <a:bodyPr/>
          <a:p>
            <a:r>
              <a:rPr lang="zh-CN" altLang="en-US" dirty="0"/>
              <a:t>微信公众号的不足之处</a:t>
            </a:r>
            <a:endParaRPr lang="zh-CN" altLang="en-US" dirty="0"/>
          </a:p>
        </p:txBody>
      </p:sp>
      <p:pic>
        <p:nvPicPr>
          <p:cNvPr id="5" name="图片 4" descr="961f8f57622064b706e39ee00863db6d"/>
          <p:cNvPicPr>
            <a:picLocks noChangeAspect="1"/>
          </p:cNvPicPr>
          <p:nvPr/>
        </p:nvPicPr>
        <p:blipFill>
          <a:blip r:embed="rId1">
            <a:clrChange>
              <a:clrFrom>
                <a:srgbClr val="F5F5F5">
                  <a:alpha val="100000"/>
                </a:srgbClr>
              </a:clrFrom>
              <a:clrTo>
                <a:srgbClr val="F5F5F5">
                  <a:alpha val="100000"/>
                  <a:alpha val="0"/>
                </a:srgbClr>
              </a:clrTo>
            </a:clrChange>
          </a:blip>
          <a:srcRect l="23419" t="7343" r="30151" b="12415"/>
          <a:stretch>
            <a:fillRect/>
          </a:stretch>
        </p:blipFill>
        <p:spPr>
          <a:xfrm>
            <a:off x="6686550" y="0"/>
            <a:ext cx="1040765" cy="1022985"/>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Freeform 11"/>
          <p:cNvSpPr/>
          <p:nvPr/>
        </p:nvSpPr>
        <p:spPr bwMode="auto">
          <a:xfrm>
            <a:off x="4792379" y="866189"/>
            <a:ext cx="891827" cy="112668"/>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006BA0"/>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39" name="Freeform 10"/>
          <p:cNvSpPr/>
          <p:nvPr/>
        </p:nvSpPr>
        <p:spPr bwMode="auto">
          <a:xfrm>
            <a:off x="4628930" y="955055"/>
            <a:ext cx="6690287" cy="701401"/>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40" name="Rectangle 12"/>
          <p:cNvSpPr>
            <a:spLocks noChangeArrowheads="1"/>
          </p:cNvSpPr>
          <p:nvPr/>
        </p:nvSpPr>
        <p:spPr bwMode="auto">
          <a:xfrm>
            <a:off x="4878070" y="866189"/>
            <a:ext cx="720444" cy="7378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41" name="Freeform 11"/>
          <p:cNvSpPr/>
          <p:nvPr/>
        </p:nvSpPr>
        <p:spPr bwMode="auto">
          <a:xfrm>
            <a:off x="4792379" y="1886553"/>
            <a:ext cx="891827" cy="112669"/>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006BA0"/>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42" name="Freeform 10"/>
          <p:cNvSpPr/>
          <p:nvPr/>
        </p:nvSpPr>
        <p:spPr bwMode="auto">
          <a:xfrm>
            <a:off x="4628930" y="1975418"/>
            <a:ext cx="6690287" cy="701401"/>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43" name="Rectangle 12"/>
          <p:cNvSpPr>
            <a:spLocks noChangeArrowheads="1"/>
          </p:cNvSpPr>
          <p:nvPr/>
        </p:nvSpPr>
        <p:spPr bwMode="auto">
          <a:xfrm>
            <a:off x="4878070" y="1886552"/>
            <a:ext cx="720444" cy="737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44" name="Freeform 11"/>
          <p:cNvSpPr/>
          <p:nvPr/>
        </p:nvSpPr>
        <p:spPr bwMode="auto">
          <a:xfrm>
            <a:off x="4792379" y="2884701"/>
            <a:ext cx="891827" cy="112668"/>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006BA0"/>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45" name="Freeform 10"/>
          <p:cNvSpPr/>
          <p:nvPr/>
        </p:nvSpPr>
        <p:spPr bwMode="auto">
          <a:xfrm>
            <a:off x="4628930" y="2971979"/>
            <a:ext cx="6690287" cy="701401"/>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46" name="Rectangle 12"/>
          <p:cNvSpPr>
            <a:spLocks noChangeArrowheads="1"/>
          </p:cNvSpPr>
          <p:nvPr/>
        </p:nvSpPr>
        <p:spPr bwMode="auto">
          <a:xfrm>
            <a:off x="4878070" y="2884701"/>
            <a:ext cx="720444" cy="7378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47" name="Freeform 11"/>
          <p:cNvSpPr/>
          <p:nvPr/>
        </p:nvSpPr>
        <p:spPr bwMode="auto">
          <a:xfrm>
            <a:off x="4792379" y="3893956"/>
            <a:ext cx="891827" cy="112668"/>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006BA0"/>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48" name="Freeform 10"/>
          <p:cNvSpPr/>
          <p:nvPr/>
        </p:nvSpPr>
        <p:spPr bwMode="auto">
          <a:xfrm>
            <a:off x="4628930" y="3981235"/>
            <a:ext cx="6690287" cy="701401"/>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49" name="Rectangle 12"/>
          <p:cNvSpPr>
            <a:spLocks noChangeArrowheads="1"/>
          </p:cNvSpPr>
          <p:nvPr/>
        </p:nvSpPr>
        <p:spPr bwMode="auto">
          <a:xfrm>
            <a:off x="4878070" y="3893957"/>
            <a:ext cx="720444" cy="7378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50" name="Freeform 11"/>
          <p:cNvSpPr/>
          <p:nvPr/>
        </p:nvSpPr>
        <p:spPr bwMode="auto">
          <a:xfrm>
            <a:off x="4792379" y="4938123"/>
            <a:ext cx="891827" cy="112668"/>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006BA0"/>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51" name="Freeform 10"/>
          <p:cNvSpPr/>
          <p:nvPr/>
        </p:nvSpPr>
        <p:spPr bwMode="auto">
          <a:xfrm>
            <a:off x="4628930" y="5025402"/>
            <a:ext cx="6690287" cy="701401"/>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52" name="Rectangle 12"/>
          <p:cNvSpPr>
            <a:spLocks noChangeArrowheads="1"/>
          </p:cNvSpPr>
          <p:nvPr/>
        </p:nvSpPr>
        <p:spPr bwMode="auto">
          <a:xfrm>
            <a:off x="4878070" y="4938124"/>
            <a:ext cx="720444" cy="7378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53" name="TextBox 105"/>
          <p:cNvSpPr txBox="1">
            <a:spLocks noChangeArrowheads="1"/>
          </p:cNvSpPr>
          <p:nvPr/>
        </p:nvSpPr>
        <p:spPr bwMode="auto">
          <a:xfrm>
            <a:off x="5807981" y="1016942"/>
            <a:ext cx="3992880" cy="553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3000" b="1" i="0" u="none" strike="noStrike" kern="1200" cap="none" spc="0" normalizeH="0" baseline="0" noProof="0" dirty="0">
                <a:ln>
                  <a:noFill/>
                </a:ln>
                <a:solidFill>
                  <a:srgbClr val="3C3C3C"/>
                </a:solidFill>
                <a:effectLst/>
                <a:uLnTx/>
                <a:uFillTx/>
                <a:latin typeface="微软雅黑" panose="020B0503020204020204" charset="-122"/>
                <a:ea typeface="微软雅黑" panose="020B0503020204020204" charset="-122"/>
                <a:cs typeface="+mn-cs"/>
              </a:rPr>
              <a:t>什么是科学技术普及？</a:t>
            </a:r>
            <a:endParaRPr kumimoji="0" lang="zh-CN" altLang="en-US" sz="3000" b="1" i="0" u="none" strike="noStrike" kern="1200" cap="none" spc="0" normalizeH="0" baseline="0" noProof="0" dirty="0">
              <a:ln>
                <a:noFill/>
              </a:ln>
              <a:solidFill>
                <a:srgbClr val="3C3C3C"/>
              </a:solidFill>
              <a:effectLst/>
              <a:uLnTx/>
              <a:uFillTx/>
              <a:latin typeface="微软雅黑" panose="020B0503020204020204" charset="-122"/>
              <a:ea typeface="微软雅黑" panose="020B0503020204020204" charset="-122"/>
              <a:cs typeface="+mn-cs"/>
            </a:endParaRPr>
          </a:p>
        </p:txBody>
      </p:sp>
      <p:sp>
        <p:nvSpPr>
          <p:cNvPr id="14354" name="TextBox 106"/>
          <p:cNvSpPr txBox="1">
            <a:spLocks noChangeArrowheads="1"/>
          </p:cNvSpPr>
          <p:nvPr/>
        </p:nvSpPr>
        <p:spPr bwMode="auto">
          <a:xfrm>
            <a:off x="4988518" y="895700"/>
            <a:ext cx="499868" cy="707749"/>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4000"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1</a:t>
            </a:r>
            <a:endParaRPr kumimoji="0" lang="zh-CN" altLang="en-US" sz="4000"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p:txBody>
      </p:sp>
      <p:sp>
        <p:nvSpPr>
          <p:cNvPr id="14355" name="TextBox 108"/>
          <p:cNvSpPr txBox="1">
            <a:spLocks noChangeArrowheads="1"/>
          </p:cNvSpPr>
          <p:nvPr/>
        </p:nvSpPr>
        <p:spPr bwMode="auto">
          <a:xfrm>
            <a:off x="5807981" y="2067457"/>
            <a:ext cx="4754880" cy="553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3000" b="1" i="0" u="none" strike="noStrike" kern="1200" cap="none" spc="0" normalizeH="0" baseline="0" noProof="0" dirty="0">
                <a:ln>
                  <a:noFill/>
                </a:ln>
                <a:solidFill>
                  <a:srgbClr val="3C3C3C"/>
                </a:solidFill>
                <a:effectLst/>
                <a:uLnTx/>
                <a:uFillTx/>
                <a:latin typeface="微软雅黑" panose="020B0503020204020204" charset="-122"/>
                <a:ea typeface="微软雅黑" panose="020B0503020204020204" charset="-122"/>
                <a:cs typeface="+mn-cs"/>
              </a:rPr>
              <a:t>科学技术普及的现状如何？</a:t>
            </a:r>
            <a:endParaRPr kumimoji="0" lang="zh-CN" altLang="en-US" sz="3000" b="1" i="0" u="none" strike="noStrike" kern="1200" cap="none" spc="0" normalizeH="0" baseline="0" noProof="0" dirty="0">
              <a:ln>
                <a:noFill/>
              </a:ln>
              <a:solidFill>
                <a:srgbClr val="3C3C3C"/>
              </a:solidFill>
              <a:effectLst/>
              <a:uLnTx/>
              <a:uFillTx/>
              <a:latin typeface="微软雅黑" panose="020B0503020204020204" charset="-122"/>
              <a:ea typeface="微软雅黑" panose="020B0503020204020204" charset="-122"/>
              <a:cs typeface="+mn-cs"/>
            </a:endParaRPr>
          </a:p>
        </p:txBody>
      </p:sp>
      <p:sp>
        <p:nvSpPr>
          <p:cNvPr id="14356" name="TextBox 109"/>
          <p:cNvSpPr txBox="1">
            <a:spLocks noChangeArrowheads="1"/>
          </p:cNvSpPr>
          <p:nvPr/>
        </p:nvSpPr>
        <p:spPr bwMode="auto">
          <a:xfrm>
            <a:off x="4985978" y="1907183"/>
            <a:ext cx="499868" cy="7077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4000"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2</a:t>
            </a:r>
            <a:endParaRPr kumimoji="0" lang="zh-CN" altLang="en-US" sz="4000"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p:txBody>
      </p:sp>
      <p:sp>
        <p:nvSpPr>
          <p:cNvPr id="14357" name="TextBox 115"/>
          <p:cNvSpPr txBox="1">
            <a:spLocks noChangeArrowheads="1"/>
          </p:cNvSpPr>
          <p:nvPr/>
        </p:nvSpPr>
        <p:spPr bwMode="auto">
          <a:xfrm>
            <a:off x="5807981" y="3011651"/>
            <a:ext cx="5135880" cy="553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3000" b="1" i="0" u="none" strike="noStrike" kern="1200" cap="none" spc="0" normalizeH="0" baseline="0" noProof="0" dirty="0">
                <a:ln>
                  <a:noFill/>
                </a:ln>
                <a:solidFill>
                  <a:srgbClr val="3C3C3C"/>
                </a:solidFill>
                <a:effectLst/>
                <a:uLnTx/>
                <a:uFillTx/>
                <a:latin typeface="微软雅黑" panose="020B0503020204020204" charset="-122"/>
                <a:ea typeface="微软雅黑" panose="020B0503020204020204" charset="-122"/>
                <a:cs typeface="+mn-cs"/>
              </a:rPr>
              <a:t>为什么要进行科学技术普及？</a:t>
            </a:r>
            <a:endParaRPr kumimoji="0" lang="zh-CN" altLang="en-US" sz="3000" b="1" i="0" u="none" strike="noStrike" kern="1200" cap="none" spc="0" normalizeH="0" baseline="0" noProof="0" dirty="0">
              <a:ln>
                <a:noFill/>
              </a:ln>
              <a:solidFill>
                <a:srgbClr val="3C3C3C"/>
              </a:solidFill>
              <a:effectLst/>
              <a:uLnTx/>
              <a:uFillTx/>
              <a:latin typeface="微软雅黑" panose="020B0503020204020204" charset="-122"/>
              <a:ea typeface="微软雅黑" panose="020B0503020204020204" charset="-122"/>
              <a:cs typeface="+mn-cs"/>
            </a:endParaRPr>
          </a:p>
        </p:txBody>
      </p:sp>
      <p:sp>
        <p:nvSpPr>
          <p:cNvPr id="14358" name="TextBox 116"/>
          <p:cNvSpPr txBox="1">
            <a:spLocks noChangeArrowheads="1"/>
          </p:cNvSpPr>
          <p:nvPr/>
        </p:nvSpPr>
        <p:spPr bwMode="auto">
          <a:xfrm>
            <a:off x="4985978" y="2903743"/>
            <a:ext cx="499868" cy="707749"/>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4000"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3</a:t>
            </a:r>
            <a:endParaRPr kumimoji="0" lang="zh-CN" altLang="en-US" sz="4000"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p:txBody>
      </p:sp>
      <p:sp>
        <p:nvSpPr>
          <p:cNvPr id="14359" name="TextBox 117"/>
          <p:cNvSpPr txBox="1">
            <a:spLocks noChangeArrowheads="1"/>
          </p:cNvSpPr>
          <p:nvPr/>
        </p:nvSpPr>
        <p:spPr bwMode="auto">
          <a:xfrm>
            <a:off x="5807981" y="4032014"/>
            <a:ext cx="5516880" cy="553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3000" b="1" i="0" u="none" strike="noStrike" kern="1200" cap="none" spc="0" normalizeH="0" baseline="0" noProof="0" dirty="0">
                <a:ln>
                  <a:noFill/>
                </a:ln>
                <a:solidFill>
                  <a:srgbClr val="3C3C3C"/>
                </a:solidFill>
                <a:effectLst/>
                <a:uLnTx/>
                <a:uFillTx/>
                <a:latin typeface="微软雅黑" panose="020B0503020204020204" charset="-122"/>
                <a:ea typeface="微软雅黑" panose="020B0503020204020204" charset="-122"/>
                <a:cs typeface="+mn-cs"/>
              </a:rPr>
              <a:t>科学技术普及相关案例有哪些？</a:t>
            </a:r>
            <a:endParaRPr kumimoji="0" lang="zh-CN" altLang="en-US" sz="3000" b="1" i="0" u="none" strike="noStrike" kern="1200" cap="none" spc="0" normalizeH="0" baseline="0" noProof="0" dirty="0">
              <a:ln>
                <a:noFill/>
              </a:ln>
              <a:solidFill>
                <a:srgbClr val="3C3C3C"/>
              </a:solidFill>
              <a:effectLst/>
              <a:uLnTx/>
              <a:uFillTx/>
              <a:latin typeface="微软雅黑" panose="020B0503020204020204" charset="-122"/>
              <a:ea typeface="微软雅黑" panose="020B0503020204020204" charset="-122"/>
              <a:cs typeface="+mn-cs"/>
            </a:endParaRPr>
          </a:p>
        </p:txBody>
      </p:sp>
      <p:sp>
        <p:nvSpPr>
          <p:cNvPr id="14360" name="TextBox 118"/>
          <p:cNvSpPr txBox="1">
            <a:spLocks noChangeArrowheads="1"/>
          </p:cNvSpPr>
          <p:nvPr/>
        </p:nvSpPr>
        <p:spPr bwMode="auto">
          <a:xfrm>
            <a:off x="4985978" y="3924107"/>
            <a:ext cx="499868" cy="707749"/>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4000"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4</a:t>
            </a:r>
            <a:endParaRPr kumimoji="0" lang="zh-CN" altLang="en-US" sz="4000"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p:txBody>
      </p:sp>
      <p:sp>
        <p:nvSpPr>
          <p:cNvPr id="14361" name="TextBox 119"/>
          <p:cNvSpPr txBox="1">
            <a:spLocks noChangeArrowheads="1"/>
          </p:cNvSpPr>
          <p:nvPr/>
        </p:nvSpPr>
        <p:spPr bwMode="auto">
          <a:xfrm>
            <a:off x="5807981" y="5106333"/>
            <a:ext cx="2087880" cy="553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3000" b="1" i="0" u="none" strike="noStrike" kern="1200" cap="none" spc="0" normalizeH="0" baseline="0" noProof="0" dirty="0" smtClean="0">
                <a:ln>
                  <a:noFill/>
                </a:ln>
                <a:solidFill>
                  <a:srgbClr val="3C3C3C"/>
                </a:solidFill>
                <a:effectLst/>
                <a:uLnTx/>
                <a:uFillTx/>
                <a:latin typeface="微软雅黑" panose="020B0503020204020204" charset="-122"/>
                <a:ea typeface="微软雅黑" panose="020B0503020204020204" charset="-122"/>
                <a:cs typeface="+mn-cs"/>
              </a:rPr>
              <a:t>一些思考？</a:t>
            </a:r>
            <a:endParaRPr kumimoji="0" lang="zh-CN" altLang="en-US" sz="3000" b="1" i="0" u="none" strike="noStrike" kern="1200" cap="none" spc="0" normalizeH="0" baseline="0" noProof="0" dirty="0">
              <a:ln>
                <a:noFill/>
              </a:ln>
              <a:solidFill>
                <a:srgbClr val="3C3C3C"/>
              </a:solidFill>
              <a:effectLst/>
              <a:uLnTx/>
              <a:uFillTx/>
              <a:latin typeface="微软雅黑" panose="020B0503020204020204" charset="-122"/>
              <a:ea typeface="微软雅黑" panose="020B0503020204020204" charset="-122"/>
              <a:cs typeface="+mn-cs"/>
            </a:endParaRPr>
          </a:p>
        </p:txBody>
      </p:sp>
      <p:sp>
        <p:nvSpPr>
          <p:cNvPr id="14362" name="TextBox 120"/>
          <p:cNvSpPr txBox="1">
            <a:spLocks noChangeArrowheads="1"/>
          </p:cNvSpPr>
          <p:nvPr/>
        </p:nvSpPr>
        <p:spPr bwMode="auto">
          <a:xfrm>
            <a:off x="4985978" y="4946058"/>
            <a:ext cx="499868" cy="707749"/>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4000" b="1"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cs"/>
              </a:rPr>
              <a:t>5</a:t>
            </a:r>
            <a:endParaRPr kumimoji="0" lang="zh-CN" altLang="en-US" sz="4000" b="1"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cs"/>
            </a:endParaRPr>
          </a:p>
        </p:txBody>
      </p:sp>
      <p:sp>
        <p:nvSpPr>
          <p:cNvPr id="14363" name="Freeform 5"/>
          <p:cNvSpPr/>
          <p:nvPr/>
        </p:nvSpPr>
        <p:spPr bwMode="auto">
          <a:xfrm>
            <a:off x="0" y="1339"/>
            <a:ext cx="4260774" cy="6869605"/>
          </a:xfrm>
          <a:custGeom>
            <a:avLst/>
            <a:gdLst>
              <a:gd name="T0" fmla="*/ 0 w 5566"/>
              <a:gd name="T1" fmla="*/ 0 h 9000"/>
              <a:gd name="T2" fmla="*/ 4324 w 5566"/>
              <a:gd name="T3" fmla="*/ 0 h 9000"/>
              <a:gd name="T4" fmla="*/ 5566 w 5566"/>
              <a:gd name="T5" fmla="*/ 9000 h 9000"/>
              <a:gd name="T6" fmla="*/ 0 w 5566"/>
              <a:gd name="T7" fmla="*/ 9000 h 9000"/>
              <a:gd name="T8" fmla="*/ 0 w 5566"/>
              <a:gd name="T9" fmla="*/ 0 h 9000"/>
            </a:gdLst>
            <a:ahLst/>
            <a:cxnLst>
              <a:cxn ang="0">
                <a:pos x="T0" y="T1"/>
              </a:cxn>
              <a:cxn ang="0">
                <a:pos x="T2" y="T3"/>
              </a:cxn>
              <a:cxn ang="0">
                <a:pos x="T4" y="T5"/>
              </a:cxn>
              <a:cxn ang="0">
                <a:pos x="T6" y="T7"/>
              </a:cxn>
              <a:cxn ang="0">
                <a:pos x="T8" y="T9"/>
              </a:cxn>
            </a:cxnLst>
            <a:rect l="0" t="0" r="r" b="b"/>
            <a:pathLst>
              <a:path w="5566" h="9000">
                <a:moveTo>
                  <a:pt x="0" y="0"/>
                </a:moveTo>
                <a:lnTo>
                  <a:pt x="4324" y="0"/>
                </a:lnTo>
                <a:lnTo>
                  <a:pt x="5566" y="9000"/>
                </a:lnTo>
                <a:lnTo>
                  <a:pt x="0" y="9000"/>
                </a:lnTo>
                <a:lnTo>
                  <a:pt x="0" y="0"/>
                </a:lnTo>
                <a:close/>
              </a:path>
            </a:pathLst>
          </a:custGeom>
          <a:blipFill dpi="0" rotWithShape="1">
            <a:blip r:embed="rId1" cstate="screen">
              <a:extLst>
                <a:ext uri="{BEBA8EAE-BF5A-486C-A8C5-ECC9F3942E4B}">
                  <a14:imgProps xmlns:a14="http://schemas.microsoft.com/office/drawing/2010/main">
                    <a14:imgLayer r:embed="rId2">
                      <a14:imgEffect>
                        <a14:colorTemperature colorTemp="5900"/>
                      </a14:imgEffect>
                      <a14:imgEffect>
                        <a14:saturation sat="120000"/>
                      </a14:imgEffect>
                    </a14:imgLayer>
                  </a14:imgProps>
                </a:ext>
              </a:extLst>
            </a:blip>
            <a:srcRect/>
            <a:stretch>
              <a:fillRect l="-14000" r="-35000"/>
            </a:stretch>
          </a:blip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grpSp>
        <p:nvGrpSpPr>
          <p:cNvPr id="2" name="组合 1"/>
          <p:cNvGrpSpPr/>
          <p:nvPr/>
        </p:nvGrpSpPr>
        <p:grpSpPr>
          <a:xfrm>
            <a:off x="2640569" y="1339"/>
            <a:ext cx="1867759" cy="6869605"/>
            <a:chOff x="2640569" y="1339"/>
            <a:chExt cx="1867759" cy="6869605"/>
          </a:xfrm>
        </p:grpSpPr>
        <p:sp>
          <p:nvSpPr>
            <p:cNvPr id="14364" name="Freeform 6"/>
            <p:cNvSpPr/>
            <p:nvPr/>
          </p:nvSpPr>
          <p:spPr bwMode="auto">
            <a:xfrm>
              <a:off x="3392751" y="1339"/>
              <a:ext cx="1115577" cy="6869605"/>
            </a:xfrm>
            <a:custGeom>
              <a:avLst/>
              <a:gdLst>
                <a:gd name="T0" fmla="*/ 0 w 1457"/>
                <a:gd name="T1" fmla="*/ 0 h 9000"/>
                <a:gd name="T2" fmla="*/ 224 w 1457"/>
                <a:gd name="T3" fmla="*/ 0 h 9000"/>
                <a:gd name="T4" fmla="*/ 1457 w 1457"/>
                <a:gd name="T5" fmla="*/ 9000 h 9000"/>
                <a:gd name="T6" fmla="*/ 1233 w 1457"/>
                <a:gd name="T7" fmla="*/ 9000 h 9000"/>
                <a:gd name="T8" fmla="*/ 0 w 1457"/>
                <a:gd name="T9" fmla="*/ 0 h 9000"/>
              </a:gdLst>
              <a:ahLst/>
              <a:cxnLst>
                <a:cxn ang="0">
                  <a:pos x="T0" y="T1"/>
                </a:cxn>
                <a:cxn ang="0">
                  <a:pos x="T2" y="T3"/>
                </a:cxn>
                <a:cxn ang="0">
                  <a:pos x="T4" y="T5"/>
                </a:cxn>
                <a:cxn ang="0">
                  <a:pos x="T6" y="T7"/>
                </a:cxn>
                <a:cxn ang="0">
                  <a:pos x="T8" y="T9"/>
                </a:cxn>
              </a:cxnLst>
              <a:rect l="0" t="0" r="r" b="b"/>
              <a:pathLst>
                <a:path w="1457" h="9000">
                  <a:moveTo>
                    <a:pt x="0" y="0"/>
                  </a:moveTo>
                  <a:lnTo>
                    <a:pt x="224" y="0"/>
                  </a:lnTo>
                  <a:lnTo>
                    <a:pt x="1457" y="9000"/>
                  </a:lnTo>
                  <a:lnTo>
                    <a:pt x="1233" y="90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sp>
          <p:nvSpPr>
            <p:cNvPr id="14365" name="矩形 12"/>
            <p:cNvSpPr>
              <a:spLocks noChangeArrowheads="1"/>
            </p:cNvSpPr>
            <p:nvPr/>
          </p:nvSpPr>
          <p:spPr bwMode="auto">
            <a:xfrm>
              <a:off x="2640569" y="5937859"/>
              <a:ext cx="1732873" cy="7823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anose="02010600030101010101" pitchFamily="2" charset="-122"/>
                <a:cs typeface="+mn-cs"/>
              </a:endParaRPr>
            </a:p>
          </p:txBody>
        </p:sp>
      </p:grpSp>
      <p:sp>
        <p:nvSpPr>
          <p:cNvPr id="14366" name="TextBox 98"/>
          <p:cNvSpPr txBox="1">
            <a:spLocks noChangeArrowheads="1"/>
          </p:cNvSpPr>
          <p:nvPr/>
        </p:nvSpPr>
        <p:spPr bwMode="auto">
          <a:xfrm>
            <a:off x="2800845" y="5977530"/>
            <a:ext cx="902934" cy="5236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2800" b="0"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目录</a:t>
            </a:r>
            <a:endParaRPr kumimoji="0" lang="zh-CN" altLang="en-US" sz="2800" b="0"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p:txBody>
      </p:sp>
      <p:sp>
        <p:nvSpPr>
          <p:cNvPr id="14367" name="TextBox 104"/>
          <p:cNvSpPr txBox="1">
            <a:spLocks noChangeArrowheads="1"/>
          </p:cNvSpPr>
          <p:nvPr/>
        </p:nvSpPr>
        <p:spPr bwMode="auto">
          <a:xfrm>
            <a:off x="2854798" y="6359968"/>
            <a:ext cx="1180639" cy="369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cs"/>
              </a:rPr>
              <a:t>Contents</a:t>
            </a: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cs"/>
            </a:endParaRPr>
          </a:p>
        </p:txBody>
      </p:sp>
      <p:pic>
        <p:nvPicPr>
          <p:cNvPr id="34" name="图片 33" descr="横版组合——透明.png"/>
          <p:cNvPicPr>
            <a:picLocks noChangeAspect="1"/>
          </p:cNvPicPr>
          <p:nvPr/>
        </p:nvPicPr>
        <p:blipFill>
          <a:blip r:embed="rId3" cstate="screen"/>
          <a:srcRect/>
          <a:stretch>
            <a:fillRect/>
          </a:stretch>
        </p:blipFill>
        <p:spPr bwMode="auto">
          <a:xfrm>
            <a:off x="8468075" y="127196"/>
            <a:ext cx="3429530" cy="7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4363"/>
                                        </p:tgtEl>
                                        <p:attrNameLst>
                                          <p:attrName>style.visibility</p:attrName>
                                        </p:attrNameLst>
                                      </p:cBhvr>
                                      <p:to>
                                        <p:strVal val="visible"/>
                                      </p:to>
                                    </p:set>
                                    <p:animEffect transition="in" filter="wipe(left)">
                                      <p:cBhvr>
                                        <p:cTn id="7" dur="500"/>
                                        <p:tgtEl>
                                          <p:spTgt spid="1436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4366"/>
                                        </p:tgtEl>
                                        <p:attrNameLst>
                                          <p:attrName>style.visibility</p:attrName>
                                        </p:attrNameLst>
                                      </p:cBhvr>
                                      <p:to>
                                        <p:strVal val="visible"/>
                                      </p:to>
                                    </p:set>
                                    <p:animEffect transition="in" filter="wipe(left)">
                                      <p:cBhvr>
                                        <p:cTn id="11" dur="500"/>
                                        <p:tgtEl>
                                          <p:spTgt spid="14366"/>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14367"/>
                                        </p:tgtEl>
                                        <p:attrNameLst>
                                          <p:attrName>style.visibility</p:attrName>
                                        </p:attrNameLst>
                                      </p:cBhvr>
                                      <p:to>
                                        <p:strVal val="visible"/>
                                      </p:to>
                                    </p:set>
                                    <p:animEffect transition="in" filter="wipe(left)">
                                      <p:cBhvr>
                                        <p:cTn id="14" dur="500"/>
                                        <p:tgtEl>
                                          <p:spTgt spid="14367"/>
                                        </p:tgtEl>
                                      </p:cBhvr>
                                    </p:animEffect>
                                  </p:childTnLst>
                                </p:cTn>
                              </p:par>
                            </p:childTnLst>
                          </p:cTn>
                        </p:par>
                        <p:par>
                          <p:cTn id="15" fill="hold">
                            <p:stCondLst>
                              <p:cond delay="1000"/>
                            </p:stCondLst>
                            <p:childTnLst>
                              <p:par>
                                <p:cTn id="16" presetID="2" presetClass="entr" presetSubtype="12" fill="hold" nodeType="afterEffect">
                                  <p:stCondLst>
                                    <p:cond delay="0"/>
                                  </p:stCondLst>
                                  <p:childTnLst>
                                    <p:set>
                                      <p:cBhvr>
                                        <p:cTn id="17" dur="1" fill="hold">
                                          <p:stCondLst>
                                            <p:cond delay="0"/>
                                          </p:stCondLst>
                                        </p:cTn>
                                        <p:tgtEl>
                                          <p:spTgt spid="14339"/>
                                        </p:tgtEl>
                                        <p:attrNameLst>
                                          <p:attrName>style.visibility</p:attrName>
                                        </p:attrNameLst>
                                      </p:cBhvr>
                                      <p:to>
                                        <p:strVal val="visible"/>
                                      </p:to>
                                    </p:set>
                                    <p:anim calcmode="lin" valueType="num">
                                      <p:cBhvr additive="base">
                                        <p:cTn id="18" dur="500" fill="hold"/>
                                        <p:tgtEl>
                                          <p:spTgt spid="14339"/>
                                        </p:tgtEl>
                                        <p:attrNameLst>
                                          <p:attrName>ppt_x</p:attrName>
                                        </p:attrNameLst>
                                      </p:cBhvr>
                                      <p:tavLst>
                                        <p:tav tm="0">
                                          <p:val>
                                            <p:strVal val="0-#ppt_w/2"/>
                                          </p:val>
                                        </p:tav>
                                        <p:tav tm="100000">
                                          <p:val>
                                            <p:strVal val="#ppt_x"/>
                                          </p:val>
                                        </p:tav>
                                      </p:tavLst>
                                    </p:anim>
                                    <p:anim calcmode="lin" valueType="num">
                                      <p:cBhvr additive="base">
                                        <p:cTn id="19" dur="500" fill="hold"/>
                                        <p:tgtEl>
                                          <p:spTgt spid="14339"/>
                                        </p:tgtEl>
                                        <p:attrNameLst>
                                          <p:attrName>ppt_y</p:attrName>
                                        </p:attrNameLst>
                                      </p:cBhvr>
                                      <p:tavLst>
                                        <p:tav tm="0">
                                          <p:val>
                                            <p:strVal val="1+#ppt_h/2"/>
                                          </p:val>
                                        </p:tav>
                                        <p:tav tm="100000">
                                          <p:val>
                                            <p:strVal val="#ppt_y"/>
                                          </p:val>
                                        </p:tav>
                                      </p:tavLst>
                                    </p:anim>
                                  </p:childTnLst>
                                </p:cTn>
                              </p:par>
                              <p:par>
                                <p:cTn id="20" presetID="2" presetClass="entr" presetSubtype="12" fill="hold" nodeType="withEffect">
                                  <p:stCondLst>
                                    <p:cond delay="100"/>
                                  </p:stCondLst>
                                  <p:childTnLst>
                                    <p:set>
                                      <p:cBhvr>
                                        <p:cTn id="21" dur="1" fill="hold">
                                          <p:stCondLst>
                                            <p:cond delay="0"/>
                                          </p:stCondLst>
                                        </p:cTn>
                                        <p:tgtEl>
                                          <p:spTgt spid="14342"/>
                                        </p:tgtEl>
                                        <p:attrNameLst>
                                          <p:attrName>style.visibility</p:attrName>
                                        </p:attrNameLst>
                                      </p:cBhvr>
                                      <p:to>
                                        <p:strVal val="visible"/>
                                      </p:to>
                                    </p:set>
                                    <p:anim calcmode="lin" valueType="num">
                                      <p:cBhvr additive="base">
                                        <p:cTn id="22" dur="500" fill="hold"/>
                                        <p:tgtEl>
                                          <p:spTgt spid="14342"/>
                                        </p:tgtEl>
                                        <p:attrNameLst>
                                          <p:attrName>ppt_x</p:attrName>
                                        </p:attrNameLst>
                                      </p:cBhvr>
                                      <p:tavLst>
                                        <p:tav tm="0">
                                          <p:val>
                                            <p:strVal val="0-#ppt_w/2"/>
                                          </p:val>
                                        </p:tav>
                                        <p:tav tm="100000">
                                          <p:val>
                                            <p:strVal val="#ppt_x"/>
                                          </p:val>
                                        </p:tav>
                                      </p:tavLst>
                                    </p:anim>
                                    <p:anim calcmode="lin" valueType="num">
                                      <p:cBhvr additive="base">
                                        <p:cTn id="23" dur="500" fill="hold"/>
                                        <p:tgtEl>
                                          <p:spTgt spid="14342"/>
                                        </p:tgtEl>
                                        <p:attrNameLst>
                                          <p:attrName>ppt_y</p:attrName>
                                        </p:attrNameLst>
                                      </p:cBhvr>
                                      <p:tavLst>
                                        <p:tav tm="0">
                                          <p:val>
                                            <p:strVal val="1+#ppt_h/2"/>
                                          </p:val>
                                        </p:tav>
                                        <p:tav tm="100000">
                                          <p:val>
                                            <p:strVal val="#ppt_y"/>
                                          </p:val>
                                        </p:tav>
                                      </p:tavLst>
                                    </p:anim>
                                  </p:childTnLst>
                                </p:cTn>
                              </p:par>
                              <p:par>
                                <p:cTn id="24" presetID="2" presetClass="entr" presetSubtype="12" fill="hold" nodeType="withEffect">
                                  <p:stCondLst>
                                    <p:cond delay="200"/>
                                  </p:stCondLst>
                                  <p:childTnLst>
                                    <p:set>
                                      <p:cBhvr>
                                        <p:cTn id="25" dur="1" fill="hold">
                                          <p:stCondLst>
                                            <p:cond delay="0"/>
                                          </p:stCondLst>
                                        </p:cTn>
                                        <p:tgtEl>
                                          <p:spTgt spid="14345"/>
                                        </p:tgtEl>
                                        <p:attrNameLst>
                                          <p:attrName>style.visibility</p:attrName>
                                        </p:attrNameLst>
                                      </p:cBhvr>
                                      <p:to>
                                        <p:strVal val="visible"/>
                                      </p:to>
                                    </p:set>
                                    <p:anim calcmode="lin" valueType="num">
                                      <p:cBhvr additive="base">
                                        <p:cTn id="26" dur="500" fill="hold"/>
                                        <p:tgtEl>
                                          <p:spTgt spid="14345"/>
                                        </p:tgtEl>
                                        <p:attrNameLst>
                                          <p:attrName>ppt_x</p:attrName>
                                        </p:attrNameLst>
                                      </p:cBhvr>
                                      <p:tavLst>
                                        <p:tav tm="0">
                                          <p:val>
                                            <p:strVal val="0-#ppt_w/2"/>
                                          </p:val>
                                        </p:tav>
                                        <p:tav tm="100000">
                                          <p:val>
                                            <p:strVal val="#ppt_x"/>
                                          </p:val>
                                        </p:tav>
                                      </p:tavLst>
                                    </p:anim>
                                    <p:anim calcmode="lin" valueType="num">
                                      <p:cBhvr additive="base">
                                        <p:cTn id="27" dur="500" fill="hold"/>
                                        <p:tgtEl>
                                          <p:spTgt spid="14345"/>
                                        </p:tgtEl>
                                        <p:attrNameLst>
                                          <p:attrName>ppt_y</p:attrName>
                                        </p:attrNameLst>
                                      </p:cBhvr>
                                      <p:tavLst>
                                        <p:tav tm="0">
                                          <p:val>
                                            <p:strVal val="1+#ppt_h/2"/>
                                          </p:val>
                                        </p:tav>
                                        <p:tav tm="100000">
                                          <p:val>
                                            <p:strVal val="#ppt_y"/>
                                          </p:val>
                                        </p:tav>
                                      </p:tavLst>
                                    </p:anim>
                                  </p:childTnLst>
                                </p:cTn>
                              </p:par>
                              <p:par>
                                <p:cTn id="28" presetID="2" presetClass="entr" presetSubtype="12" fill="hold" nodeType="withEffect">
                                  <p:stCondLst>
                                    <p:cond delay="300"/>
                                  </p:stCondLst>
                                  <p:childTnLst>
                                    <p:set>
                                      <p:cBhvr>
                                        <p:cTn id="29" dur="1" fill="hold">
                                          <p:stCondLst>
                                            <p:cond delay="0"/>
                                          </p:stCondLst>
                                        </p:cTn>
                                        <p:tgtEl>
                                          <p:spTgt spid="14348"/>
                                        </p:tgtEl>
                                        <p:attrNameLst>
                                          <p:attrName>style.visibility</p:attrName>
                                        </p:attrNameLst>
                                      </p:cBhvr>
                                      <p:to>
                                        <p:strVal val="visible"/>
                                      </p:to>
                                    </p:set>
                                    <p:anim calcmode="lin" valueType="num">
                                      <p:cBhvr additive="base">
                                        <p:cTn id="30" dur="500" fill="hold"/>
                                        <p:tgtEl>
                                          <p:spTgt spid="14348"/>
                                        </p:tgtEl>
                                        <p:attrNameLst>
                                          <p:attrName>ppt_x</p:attrName>
                                        </p:attrNameLst>
                                      </p:cBhvr>
                                      <p:tavLst>
                                        <p:tav tm="0">
                                          <p:val>
                                            <p:strVal val="0-#ppt_w/2"/>
                                          </p:val>
                                        </p:tav>
                                        <p:tav tm="100000">
                                          <p:val>
                                            <p:strVal val="#ppt_x"/>
                                          </p:val>
                                        </p:tav>
                                      </p:tavLst>
                                    </p:anim>
                                    <p:anim calcmode="lin" valueType="num">
                                      <p:cBhvr additive="base">
                                        <p:cTn id="31" dur="500" fill="hold"/>
                                        <p:tgtEl>
                                          <p:spTgt spid="14348"/>
                                        </p:tgtEl>
                                        <p:attrNameLst>
                                          <p:attrName>ppt_y</p:attrName>
                                        </p:attrNameLst>
                                      </p:cBhvr>
                                      <p:tavLst>
                                        <p:tav tm="0">
                                          <p:val>
                                            <p:strVal val="1+#ppt_h/2"/>
                                          </p:val>
                                        </p:tav>
                                        <p:tav tm="100000">
                                          <p:val>
                                            <p:strVal val="#ppt_y"/>
                                          </p:val>
                                        </p:tav>
                                      </p:tavLst>
                                    </p:anim>
                                  </p:childTnLst>
                                </p:cTn>
                              </p:par>
                              <p:par>
                                <p:cTn id="32" presetID="2" presetClass="entr" presetSubtype="12" fill="hold" nodeType="withEffect">
                                  <p:stCondLst>
                                    <p:cond delay="400"/>
                                  </p:stCondLst>
                                  <p:childTnLst>
                                    <p:set>
                                      <p:cBhvr>
                                        <p:cTn id="33" dur="1" fill="hold">
                                          <p:stCondLst>
                                            <p:cond delay="0"/>
                                          </p:stCondLst>
                                        </p:cTn>
                                        <p:tgtEl>
                                          <p:spTgt spid="14351"/>
                                        </p:tgtEl>
                                        <p:attrNameLst>
                                          <p:attrName>style.visibility</p:attrName>
                                        </p:attrNameLst>
                                      </p:cBhvr>
                                      <p:to>
                                        <p:strVal val="visible"/>
                                      </p:to>
                                    </p:set>
                                    <p:anim calcmode="lin" valueType="num">
                                      <p:cBhvr additive="base">
                                        <p:cTn id="34" dur="500" fill="hold"/>
                                        <p:tgtEl>
                                          <p:spTgt spid="14351"/>
                                        </p:tgtEl>
                                        <p:attrNameLst>
                                          <p:attrName>ppt_x</p:attrName>
                                        </p:attrNameLst>
                                      </p:cBhvr>
                                      <p:tavLst>
                                        <p:tav tm="0">
                                          <p:val>
                                            <p:strVal val="0-#ppt_w/2"/>
                                          </p:val>
                                        </p:tav>
                                        <p:tav tm="100000">
                                          <p:val>
                                            <p:strVal val="#ppt_x"/>
                                          </p:val>
                                        </p:tav>
                                      </p:tavLst>
                                    </p:anim>
                                    <p:anim calcmode="lin" valueType="num">
                                      <p:cBhvr additive="base">
                                        <p:cTn id="35" dur="500" fill="hold"/>
                                        <p:tgtEl>
                                          <p:spTgt spid="14351"/>
                                        </p:tgtEl>
                                        <p:attrNameLst>
                                          <p:attrName>ppt_y</p:attrName>
                                        </p:attrNameLst>
                                      </p:cBhvr>
                                      <p:tavLst>
                                        <p:tav tm="0">
                                          <p:val>
                                            <p:strVal val="1+#ppt_h/2"/>
                                          </p:val>
                                        </p:tav>
                                        <p:tav tm="100000">
                                          <p:val>
                                            <p:strVal val="#ppt_y"/>
                                          </p:val>
                                        </p:tav>
                                      </p:tavLst>
                                    </p:anim>
                                  </p:childTnLst>
                                </p:cTn>
                              </p:par>
                            </p:childTnLst>
                          </p:cTn>
                        </p:par>
                        <p:par>
                          <p:cTn id="36" fill="hold">
                            <p:stCondLst>
                              <p:cond delay="1500"/>
                            </p:stCondLst>
                            <p:childTnLst>
                              <p:par>
                                <p:cTn id="37" presetID="22" presetClass="entr" presetSubtype="4" fill="hold" nodeType="afterEffect">
                                  <p:stCondLst>
                                    <p:cond delay="0"/>
                                  </p:stCondLst>
                                  <p:childTnLst>
                                    <p:set>
                                      <p:cBhvr>
                                        <p:cTn id="38" dur="1" fill="hold">
                                          <p:stCondLst>
                                            <p:cond delay="0"/>
                                          </p:stCondLst>
                                        </p:cTn>
                                        <p:tgtEl>
                                          <p:spTgt spid="14338"/>
                                        </p:tgtEl>
                                        <p:attrNameLst>
                                          <p:attrName>style.visibility</p:attrName>
                                        </p:attrNameLst>
                                      </p:cBhvr>
                                      <p:to>
                                        <p:strVal val="visible"/>
                                      </p:to>
                                    </p:set>
                                    <p:animEffect transition="in" filter="wipe(down)">
                                      <p:cBhvr>
                                        <p:cTn id="39" dur="300"/>
                                        <p:tgtEl>
                                          <p:spTgt spid="14338"/>
                                        </p:tgtEl>
                                      </p:cBhvr>
                                    </p:animEffect>
                                  </p:childTnLst>
                                </p:cTn>
                              </p:par>
                            </p:childTnLst>
                          </p:cTn>
                        </p:par>
                        <p:par>
                          <p:cTn id="40" fill="hold">
                            <p:stCondLst>
                              <p:cond delay="2000"/>
                            </p:stCondLst>
                            <p:childTnLst>
                              <p:par>
                                <p:cTn id="41" presetID="22" presetClass="entr" presetSubtype="1" fill="hold" grpId="0" nodeType="afterEffect">
                                  <p:stCondLst>
                                    <p:cond delay="0"/>
                                  </p:stCondLst>
                                  <p:childTnLst>
                                    <p:set>
                                      <p:cBhvr>
                                        <p:cTn id="42" dur="1" fill="hold">
                                          <p:stCondLst>
                                            <p:cond delay="0"/>
                                          </p:stCondLst>
                                        </p:cTn>
                                        <p:tgtEl>
                                          <p:spTgt spid="14340"/>
                                        </p:tgtEl>
                                        <p:attrNameLst>
                                          <p:attrName>style.visibility</p:attrName>
                                        </p:attrNameLst>
                                      </p:cBhvr>
                                      <p:to>
                                        <p:strVal val="visible"/>
                                      </p:to>
                                    </p:set>
                                    <p:animEffect transition="in" filter="wipe(up)">
                                      <p:cBhvr>
                                        <p:cTn id="43" dur="500"/>
                                        <p:tgtEl>
                                          <p:spTgt spid="14340"/>
                                        </p:tgtEl>
                                      </p:cBhvr>
                                    </p:animEffect>
                                  </p:childTnLst>
                                </p:cTn>
                              </p:par>
                            </p:childTnLst>
                          </p:cTn>
                        </p:par>
                        <p:par>
                          <p:cTn id="44" fill="hold">
                            <p:stCondLst>
                              <p:cond delay="2500"/>
                            </p:stCondLst>
                            <p:childTnLst>
                              <p:par>
                                <p:cTn id="45" presetID="1" presetClass="entr" presetSubtype="0" fill="hold" grpId="0" nodeType="afterEffect">
                                  <p:stCondLst>
                                    <p:cond delay="0"/>
                                  </p:stCondLst>
                                  <p:childTnLst>
                                    <p:set>
                                      <p:cBhvr>
                                        <p:cTn id="46" dur="1" fill="hold">
                                          <p:stCondLst>
                                            <p:cond delay="0"/>
                                          </p:stCondLst>
                                        </p:cTn>
                                        <p:tgtEl>
                                          <p:spTgt spid="14354"/>
                                        </p:tgtEl>
                                        <p:attrNameLst>
                                          <p:attrName>style.visibility</p:attrName>
                                        </p:attrNameLst>
                                      </p:cBhvr>
                                      <p:to>
                                        <p:strVal val="visible"/>
                                      </p:to>
                                    </p:set>
                                  </p:childTnLst>
                                </p:cTn>
                              </p:par>
                            </p:childTnLst>
                          </p:cTn>
                        </p:par>
                        <p:par>
                          <p:cTn id="47" fill="hold">
                            <p:stCondLst>
                              <p:cond delay="2500"/>
                            </p:stCondLst>
                            <p:childTnLst>
                              <p:par>
                                <p:cTn id="48" presetID="22" presetClass="entr" presetSubtype="8" fill="hold" grpId="0" nodeType="afterEffect">
                                  <p:stCondLst>
                                    <p:cond delay="0"/>
                                  </p:stCondLst>
                                  <p:childTnLst>
                                    <p:set>
                                      <p:cBhvr>
                                        <p:cTn id="49" dur="1" fill="hold">
                                          <p:stCondLst>
                                            <p:cond delay="0"/>
                                          </p:stCondLst>
                                        </p:cTn>
                                        <p:tgtEl>
                                          <p:spTgt spid="14353"/>
                                        </p:tgtEl>
                                        <p:attrNameLst>
                                          <p:attrName>style.visibility</p:attrName>
                                        </p:attrNameLst>
                                      </p:cBhvr>
                                      <p:to>
                                        <p:strVal val="visible"/>
                                      </p:to>
                                    </p:set>
                                    <p:animEffect transition="in" filter="wipe(left)">
                                      <p:cBhvr>
                                        <p:cTn id="50" dur="500"/>
                                        <p:tgtEl>
                                          <p:spTgt spid="14353"/>
                                        </p:tgtEl>
                                      </p:cBhvr>
                                    </p:animEffect>
                                  </p:childTnLst>
                                </p:cTn>
                              </p:par>
                            </p:childTnLst>
                          </p:cTn>
                        </p:par>
                        <p:par>
                          <p:cTn id="51" fill="hold">
                            <p:stCondLst>
                              <p:cond delay="3000"/>
                            </p:stCondLst>
                            <p:childTnLst>
                              <p:par>
                                <p:cTn id="52" presetID="22" presetClass="entr" presetSubtype="4" fill="hold" nodeType="afterEffect">
                                  <p:stCondLst>
                                    <p:cond delay="0"/>
                                  </p:stCondLst>
                                  <p:childTnLst>
                                    <p:set>
                                      <p:cBhvr>
                                        <p:cTn id="53" dur="1" fill="hold">
                                          <p:stCondLst>
                                            <p:cond delay="0"/>
                                          </p:stCondLst>
                                        </p:cTn>
                                        <p:tgtEl>
                                          <p:spTgt spid="14341"/>
                                        </p:tgtEl>
                                        <p:attrNameLst>
                                          <p:attrName>style.visibility</p:attrName>
                                        </p:attrNameLst>
                                      </p:cBhvr>
                                      <p:to>
                                        <p:strVal val="visible"/>
                                      </p:to>
                                    </p:set>
                                    <p:animEffect transition="in" filter="wipe(down)">
                                      <p:cBhvr>
                                        <p:cTn id="54" dur="300"/>
                                        <p:tgtEl>
                                          <p:spTgt spid="14341"/>
                                        </p:tgtEl>
                                      </p:cBhvr>
                                    </p:animEffect>
                                  </p:childTnLst>
                                </p:cTn>
                              </p:par>
                            </p:childTnLst>
                          </p:cTn>
                        </p:par>
                        <p:par>
                          <p:cTn id="55" fill="hold">
                            <p:stCondLst>
                              <p:cond delay="3500"/>
                            </p:stCondLst>
                            <p:childTnLst>
                              <p:par>
                                <p:cTn id="56" presetID="22" presetClass="entr" presetSubtype="1" fill="hold" grpId="0" nodeType="afterEffect">
                                  <p:stCondLst>
                                    <p:cond delay="0"/>
                                  </p:stCondLst>
                                  <p:childTnLst>
                                    <p:set>
                                      <p:cBhvr>
                                        <p:cTn id="57" dur="1" fill="hold">
                                          <p:stCondLst>
                                            <p:cond delay="0"/>
                                          </p:stCondLst>
                                        </p:cTn>
                                        <p:tgtEl>
                                          <p:spTgt spid="14343"/>
                                        </p:tgtEl>
                                        <p:attrNameLst>
                                          <p:attrName>style.visibility</p:attrName>
                                        </p:attrNameLst>
                                      </p:cBhvr>
                                      <p:to>
                                        <p:strVal val="visible"/>
                                      </p:to>
                                    </p:set>
                                    <p:animEffect transition="in" filter="wipe(up)">
                                      <p:cBhvr>
                                        <p:cTn id="58" dur="500"/>
                                        <p:tgtEl>
                                          <p:spTgt spid="14343"/>
                                        </p:tgtEl>
                                      </p:cBhvr>
                                    </p:animEffect>
                                  </p:childTnLst>
                                </p:cTn>
                              </p:par>
                              <p:par>
                                <p:cTn id="59" presetID="1" presetClass="entr" presetSubtype="0" fill="hold" grpId="0" nodeType="withEffect">
                                  <p:stCondLst>
                                    <p:cond delay="0"/>
                                  </p:stCondLst>
                                  <p:childTnLst>
                                    <p:set>
                                      <p:cBhvr>
                                        <p:cTn id="60" dur="1" fill="hold">
                                          <p:stCondLst>
                                            <p:cond delay="0"/>
                                          </p:stCondLst>
                                        </p:cTn>
                                        <p:tgtEl>
                                          <p:spTgt spid="14356"/>
                                        </p:tgtEl>
                                        <p:attrNameLst>
                                          <p:attrName>style.visibility</p:attrName>
                                        </p:attrNameLst>
                                      </p:cBhvr>
                                      <p:to>
                                        <p:strVal val="visible"/>
                                      </p:to>
                                    </p:set>
                                  </p:childTnLst>
                                </p:cTn>
                              </p:par>
                            </p:childTnLst>
                          </p:cTn>
                        </p:par>
                        <p:par>
                          <p:cTn id="61" fill="hold">
                            <p:stCondLst>
                              <p:cond delay="4000"/>
                            </p:stCondLst>
                            <p:childTnLst>
                              <p:par>
                                <p:cTn id="62" presetID="22" presetClass="entr" presetSubtype="8" fill="hold" grpId="0" nodeType="afterEffect">
                                  <p:stCondLst>
                                    <p:cond delay="0"/>
                                  </p:stCondLst>
                                  <p:childTnLst>
                                    <p:set>
                                      <p:cBhvr>
                                        <p:cTn id="63" dur="1" fill="hold">
                                          <p:stCondLst>
                                            <p:cond delay="0"/>
                                          </p:stCondLst>
                                        </p:cTn>
                                        <p:tgtEl>
                                          <p:spTgt spid="14355"/>
                                        </p:tgtEl>
                                        <p:attrNameLst>
                                          <p:attrName>style.visibility</p:attrName>
                                        </p:attrNameLst>
                                      </p:cBhvr>
                                      <p:to>
                                        <p:strVal val="visible"/>
                                      </p:to>
                                    </p:set>
                                    <p:animEffect transition="in" filter="wipe(left)">
                                      <p:cBhvr>
                                        <p:cTn id="64" dur="500"/>
                                        <p:tgtEl>
                                          <p:spTgt spid="14355"/>
                                        </p:tgtEl>
                                      </p:cBhvr>
                                    </p:animEffect>
                                  </p:childTnLst>
                                </p:cTn>
                              </p:par>
                            </p:childTnLst>
                          </p:cTn>
                        </p:par>
                        <p:par>
                          <p:cTn id="65" fill="hold">
                            <p:stCondLst>
                              <p:cond delay="4500"/>
                            </p:stCondLst>
                            <p:childTnLst>
                              <p:par>
                                <p:cTn id="66" presetID="22" presetClass="entr" presetSubtype="4" fill="hold" nodeType="afterEffect">
                                  <p:stCondLst>
                                    <p:cond delay="0"/>
                                  </p:stCondLst>
                                  <p:childTnLst>
                                    <p:set>
                                      <p:cBhvr>
                                        <p:cTn id="67" dur="1" fill="hold">
                                          <p:stCondLst>
                                            <p:cond delay="0"/>
                                          </p:stCondLst>
                                        </p:cTn>
                                        <p:tgtEl>
                                          <p:spTgt spid="14344"/>
                                        </p:tgtEl>
                                        <p:attrNameLst>
                                          <p:attrName>style.visibility</p:attrName>
                                        </p:attrNameLst>
                                      </p:cBhvr>
                                      <p:to>
                                        <p:strVal val="visible"/>
                                      </p:to>
                                    </p:set>
                                    <p:animEffect transition="in" filter="wipe(down)">
                                      <p:cBhvr>
                                        <p:cTn id="68" dur="300"/>
                                        <p:tgtEl>
                                          <p:spTgt spid="14344"/>
                                        </p:tgtEl>
                                      </p:cBhvr>
                                    </p:animEffect>
                                  </p:childTnLst>
                                </p:cTn>
                              </p:par>
                            </p:childTnLst>
                          </p:cTn>
                        </p:par>
                        <p:par>
                          <p:cTn id="69" fill="hold">
                            <p:stCondLst>
                              <p:cond delay="5000"/>
                            </p:stCondLst>
                            <p:childTnLst>
                              <p:par>
                                <p:cTn id="70" presetID="22" presetClass="entr" presetSubtype="1" fill="hold" grpId="0" nodeType="afterEffect">
                                  <p:stCondLst>
                                    <p:cond delay="0"/>
                                  </p:stCondLst>
                                  <p:childTnLst>
                                    <p:set>
                                      <p:cBhvr>
                                        <p:cTn id="71" dur="1" fill="hold">
                                          <p:stCondLst>
                                            <p:cond delay="0"/>
                                          </p:stCondLst>
                                        </p:cTn>
                                        <p:tgtEl>
                                          <p:spTgt spid="14346"/>
                                        </p:tgtEl>
                                        <p:attrNameLst>
                                          <p:attrName>style.visibility</p:attrName>
                                        </p:attrNameLst>
                                      </p:cBhvr>
                                      <p:to>
                                        <p:strVal val="visible"/>
                                      </p:to>
                                    </p:set>
                                    <p:animEffect transition="in" filter="wipe(up)">
                                      <p:cBhvr>
                                        <p:cTn id="72" dur="500"/>
                                        <p:tgtEl>
                                          <p:spTgt spid="14346"/>
                                        </p:tgtEl>
                                      </p:cBhvr>
                                    </p:animEffect>
                                  </p:childTnLst>
                                </p:cTn>
                              </p:par>
                            </p:childTnLst>
                          </p:cTn>
                        </p:par>
                        <p:par>
                          <p:cTn id="73" fill="hold">
                            <p:stCondLst>
                              <p:cond delay="5500"/>
                            </p:stCondLst>
                            <p:childTnLst>
                              <p:par>
                                <p:cTn id="74" presetID="1" presetClass="entr" presetSubtype="0" fill="hold" grpId="0" nodeType="afterEffect">
                                  <p:stCondLst>
                                    <p:cond delay="0"/>
                                  </p:stCondLst>
                                  <p:childTnLst>
                                    <p:set>
                                      <p:cBhvr>
                                        <p:cTn id="75" dur="1" fill="hold">
                                          <p:stCondLst>
                                            <p:cond delay="0"/>
                                          </p:stCondLst>
                                        </p:cTn>
                                        <p:tgtEl>
                                          <p:spTgt spid="14358"/>
                                        </p:tgtEl>
                                        <p:attrNameLst>
                                          <p:attrName>style.visibility</p:attrName>
                                        </p:attrNameLst>
                                      </p:cBhvr>
                                      <p:to>
                                        <p:strVal val="visible"/>
                                      </p:to>
                                    </p:set>
                                  </p:childTnLst>
                                </p:cTn>
                              </p:par>
                            </p:childTnLst>
                          </p:cTn>
                        </p:par>
                        <p:par>
                          <p:cTn id="76" fill="hold">
                            <p:stCondLst>
                              <p:cond delay="5500"/>
                            </p:stCondLst>
                            <p:childTnLst>
                              <p:par>
                                <p:cTn id="77" presetID="22" presetClass="entr" presetSubtype="8" fill="hold" grpId="0" nodeType="afterEffect">
                                  <p:stCondLst>
                                    <p:cond delay="0"/>
                                  </p:stCondLst>
                                  <p:childTnLst>
                                    <p:set>
                                      <p:cBhvr>
                                        <p:cTn id="78" dur="1" fill="hold">
                                          <p:stCondLst>
                                            <p:cond delay="0"/>
                                          </p:stCondLst>
                                        </p:cTn>
                                        <p:tgtEl>
                                          <p:spTgt spid="14357"/>
                                        </p:tgtEl>
                                        <p:attrNameLst>
                                          <p:attrName>style.visibility</p:attrName>
                                        </p:attrNameLst>
                                      </p:cBhvr>
                                      <p:to>
                                        <p:strVal val="visible"/>
                                      </p:to>
                                    </p:set>
                                    <p:animEffect transition="in" filter="wipe(left)">
                                      <p:cBhvr>
                                        <p:cTn id="79" dur="500"/>
                                        <p:tgtEl>
                                          <p:spTgt spid="14357"/>
                                        </p:tgtEl>
                                      </p:cBhvr>
                                    </p:animEffect>
                                  </p:childTnLst>
                                </p:cTn>
                              </p:par>
                            </p:childTnLst>
                          </p:cTn>
                        </p:par>
                        <p:par>
                          <p:cTn id="80" fill="hold">
                            <p:stCondLst>
                              <p:cond delay="6000"/>
                            </p:stCondLst>
                            <p:childTnLst>
                              <p:par>
                                <p:cTn id="81" presetID="22" presetClass="entr" presetSubtype="4" fill="hold" nodeType="afterEffect">
                                  <p:stCondLst>
                                    <p:cond delay="0"/>
                                  </p:stCondLst>
                                  <p:childTnLst>
                                    <p:set>
                                      <p:cBhvr>
                                        <p:cTn id="82" dur="1" fill="hold">
                                          <p:stCondLst>
                                            <p:cond delay="0"/>
                                          </p:stCondLst>
                                        </p:cTn>
                                        <p:tgtEl>
                                          <p:spTgt spid="14347"/>
                                        </p:tgtEl>
                                        <p:attrNameLst>
                                          <p:attrName>style.visibility</p:attrName>
                                        </p:attrNameLst>
                                      </p:cBhvr>
                                      <p:to>
                                        <p:strVal val="visible"/>
                                      </p:to>
                                    </p:set>
                                    <p:animEffect transition="in" filter="wipe(down)">
                                      <p:cBhvr>
                                        <p:cTn id="83" dur="300"/>
                                        <p:tgtEl>
                                          <p:spTgt spid="14347"/>
                                        </p:tgtEl>
                                      </p:cBhvr>
                                    </p:animEffect>
                                  </p:childTnLst>
                                </p:cTn>
                              </p:par>
                            </p:childTnLst>
                          </p:cTn>
                        </p:par>
                        <p:par>
                          <p:cTn id="84" fill="hold">
                            <p:stCondLst>
                              <p:cond delay="6500"/>
                            </p:stCondLst>
                            <p:childTnLst>
                              <p:par>
                                <p:cTn id="85" presetID="22" presetClass="entr" presetSubtype="1" fill="hold" grpId="0" nodeType="afterEffect">
                                  <p:stCondLst>
                                    <p:cond delay="0"/>
                                  </p:stCondLst>
                                  <p:childTnLst>
                                    <p:set>
                                      <p:cBhvr>
                                        <p:cTn id="86" dur="1" fill="hold">
                                          <p:stCondLst>
                                            <p:cond delay="0"/>
                                          </p:stCondLst>
                                        </p:cTn>
                                        <p:tgtEl>
                                          <p:spTgt spid="14349"/>
                                        </p:tgtEl>
                                        <p:attrNameLst>
                                          <p:attrName>style.visibility</p:attrName>
                                        </p:attrNameLst>
                                      </p:cBhvr>
                                      <p:to>
                                        <p:strVal val="visible"/>
                                      </p:to>
                                    </p:set>
                                    <p:animEffect transition="in" filter="wipe(up)">
                                      <p:cBhvr>
                                        <p:cTn id="87" dur="500"/>
                                        <p:tgtEl>
                                          <p:spTgt spid="14349"/>
                                        </p:tgtEl>
                                      </p:cBhvr>
                                    </p:animEffect>
                                  </p:childTnLst>
                                </p:cTn>
                              </p:par>
                              <p:par>
                                <p:cTn id="88" presetID="1" presetClass="entr" presetSubtype="0" fill="hold" grpId="0" nodeType="withEffect">
                                  <p:stCondLst>
                                    <p:cond delay="0"/>
                                  </p:stCondLst>
                                  <p:childTnLst>
                                    <p:set>
                                      <p:cBhvr>
                                        <p:cTn id="89" dur="1" fill="hold">
                                          <p:stCondLst>
                                            <p:cond delay="0"/>
                                          </p:stCondLst>
                                        </p:cTn>
                                        <p:tgtEl>
                                          <p:spTgt spid="14360"/>
                                        </p:tgtEl>
                                        <p:attrNameLst>
                                          <p:attrName>style.visibility</p:attrName>
                                        </p:attrNameLst>
                                      </p:cBhvr>
                                      <p:to>
                                        <p:strVal val="visible"/>
                                      </p:to>
                                    </p:set>
                                  </p:childTnLst>
                                </p:cTn>
                              </p:par>
                            </p:childTnLst>
                          </p:cTn>
                        </p:par>
                        <p:par>
                          <p:cTn id="90" fill="hold">
                            <p:stCondLst>
                              <p:cond delay="7000"/>
                            </p:stCondLst>
                            <p:childTnLst>
                              <p:par>
                                <p:cTn id="91" presetID="22" presetClass="entr" presetSubtype="8" fill="hold" grpId="0" nodeType="afterEffect">
                                  <p:stCondLst>
                                    <p:cond delay="0"/>
                                  </p:stCondLst>
                                  <p:childTnLst>
                                    <p:set>
                                      <p:cBhvr>
                                        <p:cTn id="92" dur="1" fill="hold">
                                          <p:stCondLst>
                                            <p:cond delay="0"/>
                                          </p:stCondLst>
                                        </p:cTn>
                                        <p:tgtEl>
                                          <p:spTgt spid="14359"/>
                                        </p:tgtEl>
                                        <p:attrNameLst>
                                          <p:attrName>style.visibility</p:attrName>
                                        </p:attrNameLst>
                                      </p:cBhvr>
                                      <p:to>
                                        <p:strVal val="visible"/>
                                      </p:to>
                                    </p:set>
                                    <p:animEffect transition="in" filter="wipe(left)">
                                      <p:cBhvr>
                                        <p:cTn id="93" dur="500"/>
                                        <p:tgtEl>
                                          <p:spTgt spid="14359"/>
                                        </p:tgtEl>
                                      </p:cBhvr>
                                    </p:animEffect>
                                  </p:childTnLst>
                                </p:cTn>
                              </p:par>
                            </p:childTnLst>
                          </p:cTn>
                        </p:par>
                        <p:par>
                          <p:cTn id="94" fill="hold">
                            <p:stCondLst>
                              <p:cond delay="7500"/>
                            </p:stCondLst>
                            <p:childTnLst>
                              <p:par>
                                <p:cTn id="95" presetID="22" presetClass="entr" presetSubtype="4" fill="hold" nodeType="afterEffect">
                                  <p:stCondLst>
                                    <p:cond delay="0"/>
                                  </p:stCondLst>
                                  <p:childTnLst>
                                    <p:set>
                                      <p:cBhvr>
                                        <p:cTn id="96" dur="1" fill="hold">
                                          <p:stCondLst>
                                            <p:cond delay="0"/>
                                          </p:stCondLst>
                                        </p:cTn>
                                        <p:tgtEl>
                                          <p:spTgt spid="14350"/>
                                        </p:tgtEl>
                                        <p:attrNameLst>
                                          <p:attrName>style.visibility</p:attrName>
                                        </p:attrNameLst>
                                      </p:cBhvr>
                                      <p:to>
                                        <p:strVal val="visible"/>
                                      </p:to>
                                    </p:set>
                                    <p:animEffect transition="in" filter="wipe(down)">
                                      <p:cBhvr>
                                        <p:cTn id="97" dur="300"/>
                                        <p:tgtEl>
                                          <p:spTgt spid="14350"/>
                                        </p:tgtEl>
                                      </p:cBhvr>
                                    </p:animEffect>
                                  </p:childTnLst>
                                </p:cTn>
                              </p:par>
                            </p:childTnLst>
                          </p:cTn>
                        </p:par>
                        <p:par>
                          <p:cTn id="98" fill="hold">
                            <p:stCondLst>
                              <p:cond delay="8000"/>
                            </p:stCondLst>
                            <p:childTnLst>
                              <p:par>
                                <p:cTn id="99" presetID="22" presetClass="entr" presetSubtype="1" fill="hold" grpId="0" nodeType="afterEffect">
                                  <p:stCondLst>
                                    <p:cond delay="0"/>
                                  </p:stCondLst>
                                  <p:childTnLst>
                                    <p:set>
                                      <p:cBhvr>
                                        <p:cTn id="100" dur="1" fill="hold">
                                          <p:stCondLst>
                                            <p:cond delay="0"/>
                                          </p:stCondLst>
                                        </p:cTn>
                                        <p:tgtEl>
                                          <p:spTgt spid="14352"/>
                                        </p:tgtEl>
                                        <p:attrNameLst>
                                          <p:attrName>style.visibility</p:attrName>
                                        </p:attrNameLst>
                                      </p:cBhvr>
                                      <p:to>
                                        <p:strVal val="visible"/>
                                      </p:to>
                                    </p:set>
                                    <p:animEffect transition="in" filter="wipe(up)">
                                      <p:cBhvr>
                                        <p:cTn id="101" dur="500"/>
                                        <p:tgtEl>
                                          <p:spTgt spid="14352"/>
                                        </p:tgtEl>
                                      </p:cBhvr>
                                    </p:animEffect>
                                  </p:childTnLst>
                                </p:cTn>
                              </p:par>
                            </p:childTnLst>
                          </p:cTn>
                        </p:par>
                        <p:par>
                          <p:cTn id="102" fill="hold">
                            <p:stCondLst>
                              <p:cond delay="8500"/>
                            </p:stCondLst>
                            <p:childTnLst>
                              <p:par>
                                <p:cTn id="103" presetID="1" presetClass="entr" presetSubtype="0" fill="hold" grpId="0" nodeType="afterEffect">
                                  <p:stCondLst>
                                    <p:cond delay="0"/>
                                  </p:stCondLst>
                                  <p:childTnLst>
                                    <p:set>
                                      <p:cBhvr>
                                        <p:cTn id="104" dur="1" fill="hold">
                                          <p:stCondLst>
                                            <p:cond delay="0"/>
                                          </p:stCondLst>
                                        </p:cTn>
                                        <p:tgtEl>
                                          <p:spTgt spid="14362"/>
                                        </p:tgtEl>
                                        <p:attrNameLst>
                                          <p:attrName>style.visibility</p:attrName>
                                        </p:attrNameLst>
                                      </p:cBhvr>
                                      <p:to>
                                        <p:strVal val="visible"/>
                                      </p:to>
                                    </p:set>
                                  </p:childTnLst>
                                </p:cTn>
                              </p:par>
                            </p:childTnLst>
                          </p:cTn>
                        </p:par>
                        <p:par>
                          <p:cTn id="105" fill="hold">
                            <p:stCondLst>
                              <p:cond delay="8500"/>
                            </p:stCondLst>
                            <p:childTnLst>
                              <p:par>
                                <p:cTn id="106" presetID="22" presetClass="entr" presetSubtype="8" fill="hold" grpId="0" nodeType="afterEffect">
                                  <p:stCondLst>
                                    <p:cond delay="0"/>
                                  </p:stCondLst>
                                  <p:childTnLst>
                                    <p:set>
                                      <p:cBhvr>
                                        <p:cTn id="107" dur="1" fill="hold">
                                          <p:stCondLst>
                                            <p:cond delay="0"/>
                                          </p:stCondLst>
                                        </p:cTn>
                                        <p:tgtEl>
                                          <p:spTgt spid="14361"/>
                                        </p:tgtEl>
                                        <p:attrNameLst>
                                          <p:attrName>style.visibility</p:attrName>
                                        </p:attrNameLst>
                                      </p:cBhvr>
                                      <p:to>
                                        <p:strVal val="visible"/>
                                      </p:to>
                                    </p:set>
                                    <p:animEffect transition="in" filter="wipe(left)">
                                      <p:cBhvr>
                                        <p:cTn id="108" dur="500"/>
                                        <p:tgtEl>
                                          <p:spTgt spid="143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40" grpId="0" bldLvl="0" animBg="1" autoUpdateAnimBg="0"/>
      <p:bldP spid="14343" grpId="0" bldLvl="0" animBg="1" autoUpdateAnimBg="0"/>
      <p:bldP spid="14346" grpId="0" bldLvl="0" animBg="1" autoUpdateAnimBg="0"/>
      <p:bldP spid="14349" grpId="0" bldLvl="0" animBg="1" autoUpdateAnimBg="0"/>
      <p:bldP spid="14352" grpId="0" bldLvl="0" animBg="1" autoUpdateAnimBg="0"/>
      <p:bldP spid="14353" grpId="0" autoUpdateAnimBg="0"/>
      <p:bldP spid="14354" grpId="0" bldLvl="0" animBg="1"/>
      <p:bldP spid="14355" grpId="0" autoUpdateAnimBg="0"/>
      <p:bldP spid="14356" grpId="0" bldLvl="0" animBg="1"/>
      <p:bldP spid="14357" grpId="0" autoUpdateAnimBg="0"/>
      <p:bldP spid="14358" grpId="0" bldLvl="0" animBg="1" autoUpdateAnimBg="0"/>
      <p:bldP spid="14359" grpId="0" autoUpdateAnimBg="0"/>
      <p:bldP spid="14360" grpId="0" bldLvl="0" animBg="1"/>
      <p:bldP spid="14361" grpId="0" autoUpdateAnimBg="0"/>
      <p:bldP spid="14362" grpId="0" bldLvl="0" animBg="1" autoUpdateAnimBg="0"/>
      <p:bldP spid="14366" grpId="0" autoUpdateAnimBg="0"/>
      <p:bldP spid="14367" grpId="0" autoUpdateAnimBg="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838200" y="0"/>
            <a:ext cx="10515600" cy="1021543"/>
          </a:xfrm>
        </p:spPr>
        <p:txBody>
          <a:bodyPr/>
          <a:p>
            <a:r>
              <a:rPr lang="zh-CN" altLang="en-US" dirty="0"/>
              <a:t>微信公众号的改进建议</a:t>
            </a:r>
            <a:endParaRPr lang="en-US" altLang="zh-CN" dirty="0"/>
          </a:p>
        </p:txBody>
      </p:sp>
      <p:pic>
        <p:nvPicPr>
          <p:cNvPr id="5" name="图片 4" descr="961f8f57622064b706e39ee00863db6d"/>
          <p:cNvPicPr>
            <a:picLocks noChangeAspect="1"/>
          </p:cNvPicPr>
          <p:nvPr/>
        </p:nvPicPr>
        <p:blipFill>
          <a:blip r:embed="rId1">
            <a:clrChange>
              <a:clrFrom>
                <a:srgbClr val="F5F5F5">
                  <a:alpha val="100000"/>
                </a:srgbClr>
              </a:clrFrom>
              <a:clrTo>
                <a:srgbClr val="F5F5F5">
                  <a:alpha val="100000"/>
                  <a:alpha val="0"/>
                </a:srgbClr>
              </a:clrTo>
            </a:clrChange>
          </a:blip>
          <a:srcRect l="23419" t="7343" r="30151" b="12415"/>
          <a:stretch>
            <a:fillRect/>
          </a:stretch>
        </p:blipFill>
        <p:spPr>
          <a:xfrm>
            <a:off x="6212840" y="0"/>
            <a:ext cx="1040765" cy="1022985"/>
          </a:xfrm>
          <a:prstGeom prst="rect">
            <a:avLst/>
          </a:prstGeom>
        </p:spPr>
      </p:pic>
      <p:sp>
        <p:nvSpPr>
          <p:cNvPr id="6" name="圆角矩形 5"/>
          <p:cNvSpPr/>
          <p:nvPr/>
        </p:nvSpPr>
        <p:spPr>
          <a:xfrm>
            <a:off x="1188720" y="1294765"/>
            <a:ext cx="8847455" cy="741045"/>
          </a:xfrm>
          <a:prstGeom prst="roundRect">
            <a:avLst>
              <a:gd name="adj" fmla="val 7037"/>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6" name="流程图: 离页连接符 45"/>
          <p:cNvSpPr/>
          <p:nvPr/>
        </p:nvSpPr>
        <p:spPr>
          <a:xfrm rot="16200000">
            <a:off x="985166" y="1231778"/>
            <a:ext cx="851242" cy="756000"/>
          </a:xfrm>
          <a:prstGeom prst="flowChartOffpageConnector">
            <a:avLst/>
          </a:prstGeom>
          <a:solidFill>
            <a:srgbClr val="194A96"/>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矩形 6"/>
          <p:cNvSpPr/>
          <p:nvPr/>
        </p:nvSpPr>
        <p:spPr>
          <a:xfrm>
            <a:off x="1846580" y="1229360"/>
            <a:ext cx="8092440" cy="80581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p>
            <a:pPr algn="ctr"/>
            <a:r>
              <a:rPr lang="zh-CN" altLang="en-US" sz="2000" spc="300" dirty="0">
                <a:solidFill>
                  <a:srgbClr val="194A96"/>
                </a:solidFill>
                <a:latin typeface="微软雅黑" panose="020B0503020204020204" charset="-122"/>
                <a:ea typeface="微软雅黑" panose="020B0503020204020204" charset="-122"/>
              </a:rPr>
              <a:t>重视内容生产与素材整合，建立新媒体科普领域的“中央厨房”</a:t>
            </a:r>
            <a:endParaRPr lang="zh-CN" altLang="en-US" sz="2000" spc="300" dirty="0">
              <a:solidFill>
                <a:srgbClr val="194A96"/>
              </a:solidFill>
              <a:latin typeface="微软雅黑" panose="020B0503020204020204" charset="-122"/>
              <a:ea typeface="微软雅黑" panose="020B0503020204020204" charset="-122"/>
            </a:endParaRPr>
          </a:p>
        </p:txBody>
      </p:sp>
      <p:sp>
        <p:nvSpPr>
          <p:cNvPr id="8" name="文本框 7"/>
          <p:cNvSpPr txBox="1"/>
          <p:nvPr/>
        </p:nvSpPr>
        <p:spPr>
          <a:xfrm>
            <a:off x="1082038" y="1432582"/>
            <a:ext cx="656484" cy="400110"/>
          </a:xfrm>
          <a:prstGeom prst="rect">
            <a:avLst/>
          </a:prstGeom>
          <a:noFill/>
        </p:spPr>
        <p:txBody>
          <a:bodyPr wrap="square" rtlCol="0">
            <a:spAutoFit/>
          </a:bodyPr>
          <a:p>
            <a:pPr algn="ctr"/>
            <a:r>
              <a:rPr lang="en-US" altLang="zh-CN" sz="2000" b="1" dirty="0">
                <a:solidFill>
                  <a:schemeClr val="bg1"/>
                </a:solidFill>
                <a:latin typeface="微软雅黑" panose="020B0503020204020204" charset="-122"/>
                <a:ea typeface="微软雅黑" panose="020B0503020204020204" charset="-122"/>
              </a:rPr>
              <a:t>01</a:t>
            </a:r>
            <a:endParaRPr lang="zh-CN" altLang="en-US" sz="2000" b="1" dirty="0">
              <a:solidFill>
                <a:schemeClr val="bg1"/>
              </a:solidFill>
              <a:latin typeface="微软雅黑" panose="020B0503020204020204" charset="-122"/>
              <a:ea typeface="微软雅黑" panose="020B0503020204020204" charset="-122"/>
            </a:endParaRPr>
          </a:p>
        </p:txBody>
      </p:sp>
      <p:sp>
        <p:nvSpPr>
          <p:cNvPr id="15" name="圆角矩形 14"/>
          <p:cNvSpPr/>
          <p:nvPr/>
        </p:nvSpPr>
        <p:spPr>
          <a:xfrm>
            <a:off x="1188720" y="2157095"/>
            <a:ext cx="8847455" cy="989330"/>
          </a:xfrm>
          <a:prstGeom prst="roundRect">
            <a:avLst>
              <a:gd name="adj" fmla="val 7037"/>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流程图: 离页连接符 15"/>
          <p:cNvSpPr/>
          <p:nvPr/>
        </p:nvSpPr>
        <p:spPr>
          <a:xfrm rot="16200000">
            <a:off x="985166" y="2273178"/>
            <a:ext cx="851242" cy="756000"/>
          </a:xfrm>
          <a:prstGeom prst="flowChartOffpageConnector">
            <a:avLst/>
          </a:prstGeom>
          <a:solidFill>
            <a:srgbClr val="194A96"/>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矩形 16"/>
          <p:cNvSpPr/>
          <p:nvPr/>
        </p:nvSpPr>
        <p:spPr>
          <a:xfrm>
            <a:off x="1912620" y="2337435"/>
            <a:ext cx="7743190" cy="70231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p>
            <a:pPr algn="ctr"/>
            <a:r>
              <a:rPr lang="zh-CN" altLang="en-US" sz="2000" spc="300" dirty="0">
                <a:solidFill>
                  <a:srgbClr val="194A96"/>
                </a:solidFill>
                <a:latin typeface="微软雅黑" panose="020B0503020204020204" charset="-122"/>
                <a:ea typeface="微软雅黑" panose="020B0503020204020204" charset="-122"/>
              </a:rPr>
              <a:t>将个体传播置于热点传播的整合结构之中、以品牌价值为基础构建社会影响力</a:t>
            </a:r>
            <a:endParaRPr lang="zh-CN" altLang="en-US" sz="2000" spc="300" dirty="0">
              <a:solidFill>
                <a:srgbClr val="194A96"/>
              </a:solidFill>
              <a:latin typeface="微软雅黑" panose="020B0503020204020204" charset="-122"/>
              <a:ea typeface="微软雅黑" panose="020B0503020204020204" charset="-122"/>
            </a:endParaRPr>
          </a:p>
        </p:txBody>
      </p:sp>
      <p:sp>
        <p:nvSpPr>
          <p:cNvPr id="18" name="文本框 17"/>
          <p:cNvSpPr txBox="1"/>
          <p:nvPr/>
        </p:nvSpPr>
        <p:spPr>
          <a:xfrm>
            <a:off x="1082673" y="2489222"/>
            <a:ext cx="656484" cy="398780"/>
          </a:xfrm>
          <a:prstGeom prst="rect">
            <a:avLst/>
          </a:prstGeom>
          <a:noFill/>
        </p:spPr>
        <p:txBody>
          <a:bodyPr wrap="square" rtlCol="0">
            <a:spAutoFit/>
          </a:bodyPr>
          <a:p>
            <a:pPr algn="ctr"/>
            <a:r>
              <a:rPr lang="en-US" altLang="zh-CN" sz="2000" b="1" dirty="0">
                <a:solidFill>
                  <a:schemeClr val="bg1"/>
                </a:solidFill>
                <a:latin typeface="微软雅黑" panose="020B0503020204020204" charset="-122"/>
                <a:ea typeface="微软雅黑" panose="020B0503020204020204" charset="-122"/>
              </a:rPr>
              <a:t>02</a:t>
            </a:r>
            <a:endParaRPr lang="zh-CN" altLang="en-US" sz="2000" b="1" dirty="0">
              <a:solidFill>
                <a:schemeClr val="bg1"/>
              </a:solidFill>
              <a:latin typeface="微软雅黑" panose="020B0503020204020204" charset="-122"/>
              <a:ea typeface="微软雅黑" panose="020B0503020204020204" charset="-122"/>
            </a:endParaRPr>
          </a:p>
        </p:txBody>
      </p:sp>
      <p:sp>
        <p:nvSpPr>
          <p:cNvPr id="22" name="圆角矩形 21"/>
          <p:cNvSpPr/>
          <p:nvPr/>
        </p:nvSpPr>
        <p:spPr>
          <a:xfrm>
            <a:off x="1188720" y="3284220"/>
            <a:ext cx="8847455" cy="942340"/>
          </a:xfrm>
          <a:prstGeom prst="roundRect">
            <a:avLst>
              <a:gd name="adj" fmla="val 7037"/>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3" name="流程图: 离页连接符 22"/>
          <p:cNvSpPr/>
          <p:nvPr/>
        </p:nvSpPr>
        <p:spPr>
          <a:xfrm rot="16200000">
            <a:off x="985801" y="3399668"/>
            <a:ext cx="851242" cy="756000"/>
          </a:xfrm>
          <a:prstGeom prst="flowChartOffpageConnector">
            <a:avLst/>
          </a:prstGeom>
          <a:solidFill>
            <a:srgbClr val="194A96"/>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4" name="矩形 23"/>
          <p:cNvSpPr/>
          <p:nvPr/>
        </p:nvSpPr>
        <p:spPr>
          <a:xfrm>
            <a:off x="1912620" y="3352165"/>
            <a:ext cx="7628890" cy="80581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p>
            <a:pPr algn="ctr"/>
            <a:r>
              <a:rPr lang="zh-CN" altLang="en-US" sz="2000" spc="300" dirty="0">
                <a:solidFill>
                  <a:srgbClr val="194A96"/>
                </a:solidFill>
                <a:latin typeface="微软雅黑" panose="020B0503020204020204" charset="-122"/>
                <a:ea typeface="微软雅黑" panose="020B0503020204020204" charset="-122"/>
              </a:rPr>
              <a:t>加入故事、亮点和策略性传播机制，强化“爆款”生产的“必然性”</a:t>
            </a:r>
            <a:endParaRPr lang="zh-CN" altLang="en-US" sz="2000" spc="300" dirty="0">
              <a:solidFill>
                <a:srgbClr val="194A96"/>
              </a:solidFill>
              <a:latin typeface="微软雅黑" panose="020B0503020204020204" charset="-122"/>
              <a:ea typeface="微软雅黑" panose="020B0503020204020204" charset="-122"/>
            </a:endParaRPr>
          </a:p>
        </p:txBody>
      </p:sp>
      <p:sp>
        <p:nvSpPr>
          <p:cNvPr id="25" name="文本框 24"/>
          <p:cNvSpPr txBox="1"/>
          <p:nvPr/>
        </p:nvSpPr>
        <p:spPr>
          <a:xfrm>
            <a:off x="1083308" y="3578882"/>
            <a:ext cx="656484" cy="398780"/>
          </a:xfrm>
          <a:prstGeom prst="rect">
            <a:avLst/>
          </a:prstGeom>
          <a:noFill/>
        </p:spPr>
        <p:txBody>
          <a:bodyPr wrap="square" rtlCol="0">
            <a:spAutoFit/>
          </a:bodyPr>
          <a:p>
            <a:pPr algn="ctr"/>
            <a:r>
              <a:rPr lang="en-US" altLang="zh-CN" sz="2000" b="1" dirty="0">
                <a:solidFill>
                  <a:schemeClr val="bg1"/>
                </a:solidFill>
                <a:latin typeface="微软雅黑" panose="020B0503020204020204" charset="-122"/>
                <a:ea typeface="微软雅黑" panose="020B0503020204020204" charset="-122"/>
              </a:rPr>
              <a:t>03</a:t>
            </a:r>
            <a:endParaRPr lang="zh-CN" altLang="en-US" sz="2000" b="1" dirty="0">
              <a:solidFill>
                <a:schemeClr val="bg1"/>
              </a:solidFill>
              <a:latin typeface="微软雅黑" panose="020B0503020204020204" charset="-122"/>
              <a:ea typeface="微软雅黑" panose="020B0503020204020204" charset="-122"/>
            </a:endParaRPr>
          </a:p>
        </p:txBody>
      </p:sp>
      <p:sp>
        <p:nvSpPr>
          <p:cNvPr id="26" name="圆角矩形 25"/>
          <p:cNvSpPr/>
          <p:nvPr/>
        </p:nvSpPr>
        <p:spPr>
          <a:xfrm>
            <a:off x="1188720" y="4359275"/>
            <a:ext cx="8847455" cy="977265"/>
          </a:xfrm>
          <a:prstGeom prst="roundRect">
            <a:avLst>
              <a:gd name="adj" fmla="val 7037"/>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7" name="流程图: 离页连接符 26"/>
          <p:cNvSpPr/>
          <p:nvPr/>
        </p:nvSpPr>
        <p:spPr>
          <a:xfrm rot="16200000">
            <a:off x="984531" y="4469643"/>
            <a:ext cx="851242" cy="756000"/>
          </a:xfrm>
          <a:prstGeom prst="flowChartOffpageConnector">
            <a:avLst/>
          </a:prstGeom>
          <a:solidFill>
            <a:srgbClr val="194A96"/>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8" name="矩形 27"/>
          <p:cNvSpPr/>
          <p:nvPr/>
        </p:nvSpPr>
        <p:spPr>
          <a:xfrm>
            <a:off x="1879600" y="4485005"/>
            <a:ext cx="7694930" cy="80581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p>
            <a:pPr algn="ctr"/>
            <a:r>
              <a:rPr lang="zh-CN" altLang="en-US" sz="2000" spc="300" dirty="0">
                <a:solidFill>
                  <a:srgbClr val="194A96"/>
                </a:solidFill>
                <a:latin typeface="微软雅黑" panose="020B0503020204020204" charset="-122"/>
                <a:ea typeface="微软雅黑" panose="020B0503020204020204" charset="-122"/>
              </a:rPr>
              <a:t>打造“社群型”微信公众平台、提升科普视听魅力，一定程度引入“公民科普”视角</a:t>
            </a:r>
            <a:endParaRPr lang="zh-CN" altLang="en-US" sz="2000" spc="300" dirty="0">
              <a:solidFill>
                <a:srgbClr val="194A96"/>
              </a:solidFill>
              <a:latin typeface="微软雅黑" panose="020B0503020204020204" charset="-122"/>
              <a:ea typeface="微软雅黑" panose="020B0503020204020204" charset="-122"/>
            </a:endParaRPr>
          </a:p>
        </p:txBody>
      </p:sp>
      <p:sp>
        <p:nvSpPr>
          <p:cNvPr id="29" name="文本框 28"/>
          <p:cNvSpPr txBox="1"/>
          <p:nvPr/>
        </p:nvSpPr>
        <p:spPr>
          <a:xfrm>
            <a:off x="1082038" y="4710452"/>
            <a:ext cx="656484" cy="398780"/>
          </a:xfrm>
          <a:prstGeom prst="rect">
            <a:avLst/>
          </a:prstGeom>
          <a:noFill/>
        </p:spPr>
        <p:txBody>
          <a:bodyPr wrap="square" rtlCol="0">
            <a:spAutoFit/>
          </a:bodyPr>
          <a:p>
            <a:pPr algn="ctr"/>
            <a:r>
              <a:rPr lang="en-US" altLang="zh-CN" sz="2000" b="1" dirty="0">
                <a:solidFill>
                  <a:schemeClr val="bg1"/>
                </a:solidFill>
                <a:latin typeface="微软雅黑" panose="020B0503020204020204" charset="-122"/>
                <a:ea typeface="微软雅黑" panose="020B0503020204020204" charset="-122"/>
              </a:rPr>
              <a:t>04</a:t>
            </a:r>
            <a:endParaRPr lang="zh-CN" altLang="en-US" sz="2000" b="1" dirty="0">
              <a:solidFill>
                <a:schemeClr val="bg1"/>
              </a:solidFill>
              <a:latin typeface="微软雅黑" panose="020B0503020204020204" charset="-122"/>
              <a:ea typeface="微软雅黑" panose="020B0503020204020204" charset="-122"/>
            </a:endParaRPr>
          </a:p>
        </p:txBody>
      </p:sp>
      <p:sp>
        <p:nvSpPr>
          <p:cNvPr id="30" name="圆角矩形 29"/>
          <p:cNvSpPr/>
          <p:nvPr/>
        </p:nvSpPr>
        <p:spPr>
          <a:xfrm>
            <a:off x="1188720" y="5478780"/>
            <a:ext cx="8828405" cy="942340"/>
          </a:xfrm>
          <a:prstGeom prst="roundRect">
            <a:avLst>
              <a:gd name="adj" fmla="val 7037"/>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1" name="流程图: 离页连接符 30"/>
          <p:cNvSpPr/>
          <p:nvPr/>
        </p:nvSpPr>
        <p:spPr>
          <a:xfrm rot="16200000">
            <a:off x="1120140" y="5521960"/>
            <a:ext cx="586740" cy="772795"/>
          </a:xfrm>
          <a:prstGeom prst="flowChartOffpageConnector">
            <a:avLst/>
          </a:prstGeom>
          <a:solidFill>
            <a:srgbClr val="194A96"/>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2" name="矩形 31"/>
          <p:cNvSpPr/>
          <p:nvPr/>
        </p:nvSpPr>
        <p:spPr>
          <a:xfrm>
            <a:off x="1846580" y="5638165"/>
            <a:ext cx="7952740" cy="56388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p>
            <a:pPr algn="ctr"/>
            <a:r>
              <a:rPr lang="zh-CN" altLang="en-US" sz="2000" spc="300" dirty="0">
                <a:solidFill>
                  <a:srgbClr val="194A96"/>
                </a:solidFill>
                <a:latin typeface="微软雅黑" panose="020B0503020204020204" charset="-122"/>
                <a:ea typeface="微软雅黑" panose="020B0503020204020204" charset="-122"/>
              </a:rPr>
              <a:t>开发公众平台的多种使用体验、打造有影响力的综合科普传播平台</a:t>
            </a:r>
            <a:endParaRPr lang="zh-CN" altLang="en-US" sz="2000" spc="300" dirty="0">
              <a:solidFill>
                <a:srgbClr val="194A96"/>
              </a:solidFill>
              <a:latin typeface="微软雅黑" panose="020B0503020204020204" charset="-122"/>
              <a:ea typeface="微软雅黑" panose="020B0503020204020204" charset="-122"/>
            </a:endParaRPr>
          </a:p>
        </p:txBody>
      </p:sp>
      <p:sp>
        <p:nvSpPr>
          <p:cNvPr id="33" name="文本框 32"/>
          <p:cNvSpPr txBox="1"/>
          <p:nvPr/>
        </p:nvSpPr>
        <p:spPr>
          <a:xfrm>
            <a:off x="1074420" y="5699760"/>
            <a:ext cx="670560" cy="398780"/>
          </a:xfrm>
          <a:prstGeom prst="rect">
            <a:avLst/>
          </a:prstGeom>
          <a:noFill/>
        </p:spPr>
        <p:txBody>
          <a:bodyPr wrap="square" rtlCol="0">
            <a:spAutoFit/>
          </a:bodyPr>
          <a:p>
            <a:pPr algn="ctr"/>
            <a:r>
              <a:rPr lang="en-US" altLang="zh-CN" sz="2000" b="1" dirty="0">
                <a:solidFill>
                  <a:schemeClr val="bg1"/>
                </a:solidFill>
                <a:latin typeface="微软雅黑" panose="020B0503020204020204" charset="-122"/>
                <a:ea typeface="微软雅黑" panose="020B0503020204020204" charset="-122"/>
              </a:rPr>
              <a:t>05</a:t>
            </a:r>
            <a:endParaRPr lang="zh-CN" altLang="en-US" sz="2000" b="1" dirty="0">
              <a:solidFill>
                <a:schemeClr val="bg1"/>
              </a:solidFill>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lstStyle/>
          <a:p>
            <a:r>
              <a:rPr lang="en-US" altLang="zh-CN" dirty="0">
                <a:sym typeface="+mn-ea"/>
              </a:rPr>
              <a:t>《</a:t>
            </a:r>
            <a:r>
              <a:rPr lang="zh-CN" altLang="en-US" dirty="0">
                <a:sym typeface="+mn-ea"/>
              </a:rPr>
              <a:t>中华人民共和国科学技</a:t>
            </a:r>
            <a:r>
              <a:rPr lang="zh-CN" altLang="en-US" dirty="0">
                <a:sym typeface="+mn-ea"/>
              </a:rPr>
              <a:t>术普及法</a:t>
            </a:r>
            <a:r>
              <a:rPr lang="en-US" altLang="zh-CN" dirty="0">
                <a:sym typeface="+mn-ea"/>
              </a:rPr>
              <a:t>》</a:t>
            </a:r>
            <a:endParaRPr lang="zh-CN" altLang="en-US" dirty="0"/>
          </a:p>
        </p:txBody>
      </p:sp>
      <p:sp>
        <p:nvSpPr>
          <p:cNvPr id="3" name="内容占位符 2"/>
          <p:cNvSpPr>
            <a:spLocks noGrp="1"/>
          </p:cNvSpPr>
          <p:nvPr>
            <p:ph idx="1"/>
          </p:nvPr>
        </p:nvSpPr>
        <p:spPr/>
        <p:txBody>
          <a:bodyPr>
            <a:normAutofit fontScale="60000"/>
          </a:bodyPr>
          <a:lstStyle/>
          <a:p>
            <a:pPr indent="0" fontAlgn="auto">
              <a:lnSpc>
                <a:spcPct val="100000"/>
              </a:lnSpc>
            </a:pP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第三章社会责任</a:t>
            </a:r>
            <a:endParaRPr lang="zh-CN" altLang="en-US" dirty="0">
              <a:latin typeface="楷体" panose="02010609060101010101" pitchFamily="49" charset="-122"/>
              <a:ea typeface="楷体" panose="02010609060101010101" pitchFamily="49" charset="-122"/>
              <a:cs typeface="楷体" panose="02010609060101010101" pitchFamily="49" charset="-122"/>
            </a:endParaRPr>
          </a:p>
          <a:p>
            <a:pPr indent="0" fontAlgn="auto">
              <a:lnSpc>
                <a:spcPct val="100000"/>
              </a:lnSpc>
            </a:pP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第十三条 科普是</a:t>
            </a:r>
            <a:r>
              <a:rPr lang="zh-CN" altLang="en-US"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全社会的共同任务</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。社会各界</a:t>
            </a:r>
            <a:r>
              <a:rPr lang="zh-CN" altLang="en-US" dirty="0">
                <a:solidFill>
                  <a:schemeClr val="tx1"/>
                </a:solidFill>
                <a:latin typeface="楷体" panose="02010609060101010101" pitchFamily="49" charset="-122"/>
                <a:ea typeface="楷体" panose="02010609060101010101" pitchFamily="49" charset="-122"/>
                <a:cs typeface="楷体" panose="02010609060101010101" pitchFamily="49" charset="-122"/>
                <a:sym typeface="+mn-ea"/>
              </a:rPr>
              <a:t>都</a:t>
            </a:r>
            <a:r>
              <a:rPr lang="zh-CN" altLang="en-US" dirty="0">
                <a:solidFill>
                  <a:srgbClr val="FF0000"/>
                </a:solidFill>
                <a:latin typeface="楷体" panose="02010609060101010101" pitchFamily="49" charset="-122"/>
                <a:ea typeface="楷体" panose="02010609060101010101" pitchFamily="49" charset="-122"/>
                <a:cs typeface="楷体" panose="02010609060101010101" pitchFamily="49" charset="-122"/>
                <a:sym typeface="+mn-ea"/>
              </a:rPr>
              <a:t>应当</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组织参加各类科普活动。</a:t>
            </a:r>
            <a:endParaRPr lang="zh-CN" altLang="en-US" dirty="0">
              <a:latin typeface="楷体" panose="02010609060101010101" pitchFamily="49" charset="-122"/>
              <a:ea typeface="楷体" panose="02010609060101010101" pitchFamily="49" charset="-122"/>
              <a:cs typeface="楷体" panose="02010609060101010101" pitchFamily="49" charset="-122"/>
            </a:endParaRPr>
          </a:p>
          <a:p>
            <a:pPr indent="0" fontAlgn="auto">
              <a:lnSpc>
                <a:spcPct val="100000"/>
              </a:lnSpc>
            </a:pP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第十四条 </a:t>
            </a:r>
            <a:r>
              <a:rPr lang="zh-CN" altLang="en-US"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各类学校及其他教育机构</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a:t>
            </a:r>
            <a:r>
              <a:rPr lang="zh-CN" altLang="en-US" dirty="0">
                <a:solidFill>
                  <a:srgbClr val="FF0000"/>
                </a:solidFill>
                <a:latin typeface="楷体" panose="02010609060101010101" pitchFamily="49" charset="-122"/>
                <a:ea typeface="楷体" panose="02010609060101010101" pitchFamily="49" charset="-122"/>
                <a:cs typeface="楷体" panose="02010609060101010101" pitchFamily="49" charset="-122"/>
                <a:sym typeface="+mn-ea"/>
              </a:rPr>
              <a:t>应当</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把科普作为素质教育的重要内容，组织学生开展多种形式的科普活动。</a:t>
            </a:r>
            <a:endParaRPr lang="zh-CN" altLang="en-US" dirty="0">
              <a:latin typeface="楷体" panose="02010609060101010101" pitchFamily="49" charset="-122"/>
              <a:ea typeface="楷体" panose="02010609060101010101" pitchFamily="49" charset="-122"/>
              <a:cs typeface="楷体" panose="02010609060101010101" pitchFamily="49" charset="-122"/>
            </a:endParaRPr>
          </a:p>
          <a:p>
            <a:pPr marL="0" indent="0" fontAlgn="auto">
              <a:lnSpc>
                <a:spcPct val="100000"/>
              </a:lnSpc>
              <a:buNone/>
            </a:pPr>
            <a:r>
              <a:rPr lang="zh-CN" altLang="en-US" dirty="0" smtClean="0">
                <a:latin typeface="楷体" panose="02010609060101010101" pitchFamily="49" charset="-122"/>
                <a:ea typeface="楷体" panose="02010609060101010101" pitchFamily="49" charset="-122"/>
                <a:cs typeface="楷体" panose="02010609060101010101" pitchFamily="49" charset="-122"/>
                <a:sym typeface="+mn-ea"/>
              </a:rPr>
              <a:t>   </a:t>
            </a:r>
            <a:r>
              <a:rPr lang="zh-CN" altLang="en-US" dirty="0" smtClean="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科技馆</a:t>
            </a:r>
            <a:r>
              <a:rPr lang="zh-CN" altLang="en-US"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（站）、科技活动中心和其他</a:t>
            </a:r>
            <a:r>
              <a:rPr lang="zh-CN" altLang="en-US" dirty="0" smtClean="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科普教育基地</a:t>
            </a:r>
            <a:r>
              <a:rPr lang="zh-CN" altLang="en-US" dirty="0" smtClean="0">
                <a:latin typeface="楷体" panose="02010609060101010101" pitchFamily="49" charset="-122"/>
                <a:ea typeface="楷体" panose="02010609060101010101" pitchFamily="49" charset="-122"/>
                <a:cs typeface="楷体" panose="02010609060101010101" pitchFamily="49" charset="-122"/>
                <a:sym typeface="+mn-ea"/>
              </a:rPr>
              <a:t>，</a:t>
            </a:r>
            <a:r>
              <a:rPr lang="zh-CN" altLang="en-US" dirty="0">
                <a:solidFill>
                  <a:srgbClr val="FF0000"/>
                </a:solidFill>
                <a:latin typeface="楷体" panose="02010609060101010101" pitchFamily="49" charset="-122"/>
                <a:ea typeface="楷体" panose="02010609060101010101" pitchFamily="49" charset="-122"/>
                <a:cs typeface="楷体" panose="02010609060101010101" pitchFamily="49" charset="-122"/>
                <a:sym typeface="+mn-ea"/>
              </a:rPr>
              <a:t>应当</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组织开展青少年校外科普教育活动。</a:t>
            </a:r>
            <a:endParaRPr lang="zh-CN" altLang="en-US" dirty="0">
              <a:latin typeface="楷体" panose="02010609060101010101" pitchFamily="49" charset="-122"/>
              <a:ea typeface="楷体" panose="02010609060101010101" pitchFamily="49" charset="-122"/>
              <a:cs typeface="楷体" panose="02010609060101010101" pitchFamily="49" charset="-122"/>
            </a:endParaRPr>
          </a:p>
          <a:p>
            <a:pPr indent="0" fontAlgn="auto">
              <a:lnSpc>
                <a:spcPct val="100000"/>
              </a:lnSpc>
            </a:pP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第十五条 </a:t>
            </a:r>
            <a:r>
              <a:rPr lang="zh-CN" altLang="en-US"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科学研究和技术开发机构、高等院校、自然科学和社会科学类社会团体</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a:t>
            </a:r>
            <a:r>
              <a:rPr lang="zh-CN" altLang="en-US" dirty="0">
                <a:solidFill>
                  <a:srgbClr val="FF0000"/>
                </a:solidFill>
                <a:latin typeface="楷体" panose="02010609060101010101" pitchFamily="49" charset="-122"/>
                <a:ea typeface="楷体" panose="02010609060101010101" pitchFamily="49" charset="-122"/>
                <a:cs typeface="楷体" panose="02010609060101010101" pitchFamily="49" charset="-122"/>
                <a:sym typeface="+mn-ea"/>
              </a:rPr>
              <a:t>应当</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组织和支持科学技术工作者和教师开展科普活动，鼓励其结合本职工作进行科普宣传；有条件的，</a:t>
            </a:r>
            <a:r>
              <a:rPr lang="zh-CN" altLang="en-US" dirty="0">
                <a:solidFill>
                  <a:srgbClr val="FF0000"/>
                </a:solidFill>
                <a:latin typeface="楷体" panose="02010609060101010101" pitchFamily="49" charset="-122"/>
                <a:ea typeface="楷体" panose="02010609060101010101" pitchFamily="49" charset="-122"/>
                <a:cs typeface="楷体" panose="02010609060101010101" pitchFamily="49" charset="-122"/>
                <a:sym typeface="+mn-ea"/>
              </a:rPr>
              <a:t>应当</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向公众开放实验室、陈列室和其他场地、设施，举办讲座和提供咨询。</a:t>
            </a:r>
            <a:endParaRPr lang="zh-CN" altLang="en-US" dirty="0">
              <a:latin typeface="楷体" panose="02010609060101010101" pitchFamily="49" charset="-122"/>
              <a:ea typeface="楷体" panose="02010609060101010101" pitchFamily="49" charset="-122"/>
              <a:cs typeface="楷体" panose="02010609060101010101" pitchFamily="49" charset="-122"/>
            </a:endParaRPr>
          </a:p>
          <a:p>
            <a:pPr marL="0" indent="0" fontAlgn="auto">
              <a:lnSpc>
                <a:spcPct val="100000"/>
              </a:lnSpc>
              <a:buNone/>
            </a:pPr>
            <a:r>
              <a:rPr lang="zh-CN" altLang="en-US" dirty="0" smtClean="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   科学技术</a:t>
            </a:r>
            <a:r>
              <a:rPr lang="zh-CN" altLang="en-US"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工作者和教师</a:t>
            </a:r>
            <a:r>
              <a:rPr lang="zh-CN" altLang="en-US" dirty="0">
                <a:solidFill>
                  <a:srgbClr val="FF0000"/>
                </a:solidFill>
                <a:latin typeface="楷体" panose="02010609060101010101" pitchFamily="49" charset="-122"/>
                <a:ea typeface="楷体" panose="02010609060101010101" pitchFamily="49" charset="-122"/>
                <a:cs typeface="楷体" panose="02010609060101010101" pitchFamily="49" charset="-122"/>
                <a:sym typeface="+mn-ea"/>
              </a:rPr>
              <a:t>应当</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发挥自身优势和专长，积极参与和支持科普活动。</a:t>
            </a:r>
            <a:endParaRPr lang="zh-CN" altLang="en-US" dirty="0">
              <a:latin typeface="楷体" panose="02010609060101010101" pitchFamily="49" charset="-122"/>
              <a:ea typeface="楷体" panose="02010609060101010101" pitchFamily="49" charset="-122"/>
              <a:cs typeface="楷体" panose="02010609060101010101" pitchFamily="49" charset="-122"/>
            </a:endParaRPr>
          </a:p>
          <a:p>
            <a:pPr indent="0" fontAlgn="auto">
              <a:lnSpc>
                <a:spcPct val="100000"/>
              </a:lnSpc>
            </a:pP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第十六条 </a:t>
            </a:r>
            <a:r>
              <a:rPr lang="zh-CN" altLang="en-US"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新闻出版、广播影视、文化等机构和团体</a:t>
            </a:r>
            <a:r>
              <a:rPr lang="zh-CN" altLang="en-US" dirty="0">
                <a:solidFill>
                  <a:srgbClr val="FF0000"/>
                </a:solidFill>
                <a:latin typeface="楷体" panose="02010609060101010101" pitchFamily="49" charset="-122"/>
                <a:ea typeface="楷体" panose="02010609060101010101" pitchFamily="49" charset="-122"/>
                <a:cs typeface="楷体" panose="02010609060101010101" pitchFamily="49" charset="-122"/>
                <a:sym typeface="+mn-ea"/>
              </a:rPr>
              <a:t>应当</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发挥各自优势做好科普宣传工作。</a:t>
            </a:r>
            <a:endParaRPr lang="zh-CN" altLang="en-US" dirty="0">
              <a:latin typeface="楷体" panose="02010609060101010101" pitchFamily="49" charset="-122"/>
              <a:ea typeface="楷体" panose="02010609060101010101" pitchFamily="49" charset="-122"/>
              <a:cs typeface="楷体" panose="02010609060101010101" pitchFamily="49" charset="-122"/>
            </a:endParaRPr>
          </a:p>
          <a:p>
            <a:pPr marL="0" indent="0" fontAlgn="auto">
              <a:lnSpc>
                <a:spcPct val="100000"/>
              </a:lnSpc>
              <a:buNone/>
            </a:pPr>
            <a:r>
              <a:rPr lang="zh-CN" altLang="en-US" dirty="0" smtClean="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    综合</a:t>
            </a:r>
            <a:r>
              <a:rPr lang="zh-CN" altLang="en-US"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类报纸、期刊</a:t>
            </a:r>
            <a:r>
              <a:rPr lang="zh-CN" altLang="en-US" dirty="0">
                <a:solidFill>
                  <a:srgbClr val="FF0000"/>
                </a:solidFill>
                <a:latin typeface="楷体" panose="02010609060101010101" pitchFamily="49" charset="-122"/>
                <a:ea typeface="楷体" panose="02010609060101010101" pitchFamily="49" charset="-122"/>
                <a:cs typeface="楷体" panose="02010609060101010101" pitchFamily="49" charset="-122"/>
                <a:sym typeface="+mn-ea"/>
              </a:rPr>
              <a:t>应当</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开设科普专栏、专版；</a:t>
            </a:r>
            <a:r>
              <a:rPr lang="zh-CN" altLang="en-US"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广播电台、电视台</a:t>
            </a:r>
            <a:r>
              <a:rPr lang="zh-CN" altLang="en-US" dirty="0">
                <a:solidFill>
                  <a:srgbClr val="FF0000"/>
                </a:solidFill>
                <a:latin typeface="楷体" panose="02010609060101010101" pitchFamily="49" charset="-122"/>
                <a:ea typeface="楷体" panose="02010609060101010101" pitchFamily="49" charset="-122"/>
                <a:cs typeface="楷体" panose="02010609060101010101" pitchFamily="49" charset="-122"/>
                <a:sym typeface="+mn-ea"/>
              </a:rPr>
              <a:t>应当</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开设科普栏目或者转播科普节目；</a:t>
            </a:r>
            <a:r>
              <a:rPr lang="zh-CN" altLang="en-US"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影视生产、发行和放映机构</a:t>
            </a:r>
            <a:r>
              <a:rPr lang="zh-CN" altLang="en-US" dirty="0">
                <a:solidFill>
                  <a:srgbClr val="FF0000"/>
                </a:solidFill>
                <a:latin typeface="楷体" panose="02010609060101010101" pitchFamily="49" charset="-122"/>
                <a:ea typeface="楷体" panose="02010609060101010101" pitchFamily="49" charset="-122"/>
                <a:cs typeface="楷体" panose="02010609060101010101" pitchFamily="49" charset="-122"/>
                <a:sym typeface="+mn-ea"/>
              </a:rPr>
              <a:t>应当</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加强科普影视作品的制作、发行和放映；</a:t>
            </a:r>
            <a:r>
              <a:rPr lang="zh-CN" altLang="en-US"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书刊出版、发行机构</a:t>
            </a:r>
            <a:r>
              <a:rPr lang="zh-CN" altLang="en-US" dirty="0">
                <a:solidFill>
                  <a:srgbClr val="FF0000"/>
                </a:solidFill>
                <a:latin typeface="楷体" panose="02010609060101010101" pitchFamily="49" charset="-122"/>
                <a:ea typeface="楷体" panose="02010609060101010101" pitchFamily="49" charset="-122"/>
                <a:cs typeface="楷体" panose="02010609060101010101" pitchFamily="49" charset="-122"/>
                <a:sym typeface="+mn-ea"/>
              </a:rPr>
              <a:t>应当</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扶持科普书刊的出版、发行；</a:t>
            </a:r>
            <a:r>
              <a:rPr lang="zh-CN" altLang="en-US"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综合性互联网站</a:t>
            </a:r>
            <a:r>
              <a:rPr lang="zh-CN" altLang="en-US" dirty="0">
                <a:solidFill>
                  <a:srgbClr val="FF0000"/>
                </a:solidFill>
                <a:latin typeface="楷体" panose="02010609060101010101" pitchFamily="49" charset="-122"/>
                <a:ea typeface="楷体" panose="02010609060101010101" pitchFamily="49" charset="-122"/>
                <a:cs typeface="楷体" panose="02010609060101010101" pitchFamily="49" charset="-122"/>
                <a:sym typeface="+mn-ea"/>
              </a:rPr>
              <a:t>应当</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开设科普网页；科技馆（站）、图书馆、博物馆、文化馆等文化场所</a:t>
            </a:r>
            <a:r>
              <a:rPr lang="zh-CN" altLang="en-US" dirty="0">
                <a:solidFill>
                  <a:srgbClr val="FF0000"/>
                </a:solidFill>
                <a:latin typeface="楷体" panose="02010609060101010101" pitchFamily="49" charset="-122"/>
                <a:ea typeface="楷体" panose="02010609060101010101" pitchFamily="49" charset="-122"/>
                <a:cs typeface="楷体" panose="02010609060101010101" pitchFamily="49" charset="-122"/>
                <a:sym typeface="+mn-ea"/>
              </a:rPr>
              <a:t>应当</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发挥科普教育的作用</a:t>
            </a:r>
            <a:r>
              <a:rPr lang="zh-CN" altLang="en-US" dirty="0" smtClean="0">
                <a:latin typeface="楷体" panose="02010609060101010101" pitchFamily="49" charset="-122"/>
                <a:ea typeface="楷体" panose="02010609060101010101" pitchFamily="49" charset="-122"/>
                <a:cs typeface="楷体" panose="02010609060101010101" pitchFamily="49" charset="-122"/>
                <a:sym typeface="+mn-ea"/>
              </a:rPr>
              <a:t>。</a:t>
            </a:r>
            <a:endParaRPr lang="zh-CN" altLang="en-US" dirty="0">
              <a:latin typeface="楷体" panose="02010609060101010101" pitchFamily="49" charset="-122"/>
              <a:ea typeface="楷体" panose="02010609060101010101" pitchFamily="49" charset="-122"/>
              <a:cs typeface="楷体" panose="02010609060101010101" pitchFamily="49" charset="-122"/>
            </a:endParaRPr>
          </a:p>
          <a:p>
            <a:endParaRPr lang="zh-CN" altLang="en-US"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lstStyle/>
          <a:p>
            <a:r>
              <a:rPr lang="en-US" altLang="zh-CN" dirty="0">
                <a:sym typeface="+mn-ea"/>
              </a:rPr>
              <a:t>《</a:t>
            </a:r>
            <a:r>
              <a:rPr lang="zh-CN" altLang="en-US" dirty="0">
                <a:sym typeface="+mn-ea"/>
              </a:rPr>
              <a:t>中华人民共和国科学技</a:t>
            </a:r>
            <a:r>
              <a:rPr lang="zh-CN" altLang="en-US" dirty="0">
                <a:sym typeface="+mn-ea"/>
              </a:rPr>
              <a:t>术普及法</a:t>
            </a:r>
            <a:r>
              <a:rPr lang="en-US" altLang="zh-CN" dirty="0">
                <a:sym typeface="+mn-ea"/>
              </a:rPr>
              <a:t>》</a:t>
            </a:r>
            <a:endParaRPr lang="zh-CN" altLang="en-US" dirty="0"/>
          </a:p>
        </p:txBody>
      </p:sp>
      <p:sp>
        <p:nvSpPr>
          <p:cNvPr id="3" name="内容占位符 2"/>
          <p:cNvSpPr>
            <a:spLocks noGrp="1"/>
          </p:cNvSpPr>
          <p:nvPr>
            <p:ph idx="1"/>
          </p:nvPr>
        </p:nvSpPr>
        <p:spPr/>
        <p:txBody>
          <a:bodyPr>
            <a:normAutofit fontScale="60000"/>
          </a:bodyPr>
          <a:lstStyle/>
          <a:p>
            <a:pPr indent="0" fontAlgn="auto">
              <a:lnSpc>
                <a:spcPct val="100000"/>
              </a:lnSpc>
            </a:pP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第十七条 </a:t>
            </a:r>
            <a:r>
              <a:rPr lang="zh-CN" altLang="en-US"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医疗卫生、计划生育、环境保护、国土资源、体育、气象、地震、文物、旅游等国家机关、事业单位</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a:t>
            </a:r>
            <a:r>
              <a:rPr lang="zh-CN" altLang="en-US" dirty="0">
                <a:solidFill>
                  <a:srgbClr val="FF0000"/>
                </a:solidFill>
                <a:latin typeface="楷体" panose="02010609060101010101" pitchFamily="49" charset="-122"/>
                <a:ea typeface="楷体" panose="02010609060101010101" pitchFamily="49" charset="-122"/>
                <a:cs typeface="楷体" panose="02010609060101010101" pitchFamily="49" charset="-122"/>
                <a:sym typeface="+mn-ea"/>
              </a:rPr>
              <a:t>应当</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结合各自的工作开展科普活动。</a:t>
            </a:r>
            <a:endParaRPr lang="zh-CN" altLang="en-US" dirty="0">
              <a:latin typeface="楷体" panose="02010609060101010101" pitchFamily="49" charset="-122"/>
              <a:ea typeface="楷体" panose="02010609060101010101" pitchFamily="49" charset="-122"/>
              <a:cs typeface="楷体" panose="02010609060101010101" pitchFamily="49" charset="-122"/>
            </a:endParaRPr>
          </a:p>
          <a:p>
            <a:pPr indent="0" fontAlgn="auto">
              <a:lnSpc>
                <a:spcPct val="100000"/>
              </a:lnSpc>
            </a:pP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第十八条 </a:t>
            </a:r>
            <a:r>
              <a:rPr lang="zh-CN" altLang="en-US"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工会、共产主义青年团、妇女联合会</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等社会团体</a:t>
            </a:r>
            <a:r>
              <a:rPr lang="zh-CN" altLang="en-US" dirty="0">
                <a:solidFill>
                  <a:srgbClr val="FF0000"/>
                </a:solidFill>
                <a:latin typeface="楷体" panose="02010609060101010101" pitchFamily="49" charset="-122"/>
                <a:ea typeface="楷体" panose="02010609060101010101" pitchFamily="49" charset="-122"/>
                <a:cs typeface="楷体" panose="02010609060101010101" pitchFamily="49" charset="-122"/>
                <a:sym typeface="+mn-ea"/>
              </a:rPr>
              <a:t>应当</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结合各自工作对象的特点组织开展科普活动。</a:t>
            </a:r>
            <a:endParaRPr lang="zh-CN" altLang="en-US" dirty="0">
              <a:latin typeface="楷体" panose="02010609060101010101" pitchFamily="49" charset="-122"/>
              <a:ea typeface="楷体" panose="02010609060101010101" pitchFamily="49" charset="-122"/>
              <a:cs typeface="楷体" panose="02010609060101010101" pitchFamily="49" charset="-122"/>
            </a:endParaRPr>
          </a:p>
          <a:p>
            <a:pPr indent="0" fontAlgn="auto">
              <a:lnSpc>
                <a:spcPct val="100000"/>
              </a:lnSpc>
            </a:pP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第十九条 </a:t>
            </a:r>
            <a:r>
              <a:rPr lang="zh-CN" altLang="en-US"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企业</a:t>
            </a:r>
            <a:r>
              <a:rPr lang="zh-CN" altLang="en-US" dirty="0">
                <a:solidFill>
                  <a:srgbClr val="FF0000"/>
                </a:solidFill>
                <a:latin typeface="楷体" panose="02010609060101010101" pitchFamily="49" charset="-122"/>
                <a:ea typeface="楷体" panose="02010609060101010101" pitchFamily="49" charset="-122"/>
                <a:cs typeface="楷体" panose="02010609060101010101" pitchFamily="49" charset="-122"/>
                <a:sym typeface="+mn-ea"/>
              </a:rPr>
              <a:t>应当</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结合技术创新和职工技能培训开展科普活动，有条件的可以设立向公众开放的科普场馆和设施。</a:t>
            </a:r>
            <a:endParaRPr lang="zh-CN" altLang="en-US" dirty="0">
              <a:latin typeface="楷体" panose="02010609060101010101" pitchFamily="49" charset="-122"/>
              <a:ea typeface="楷体" panose="02010609060101010101" pitchFamily="49" charset="-122"/>
              <a:cs typeface="楷体" panose="02010609060101010101" pitchFamily="49" charset="-122"/>
            </a:endParaRPr>
          </a:p>
          <a:p>
            <a:pPr indent="0" fontAlgn="auto">
              <a:lnSpc>
                <a:spcPct val="100000"/>
              </a:lnSpc>
            </a:pP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第二十条 国家加强农村的科普工作。</a:t>
            </a:r>
            <a:r>
              <a:rPr lang="zh-CN" altLang="en-US"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农村基层组织</a:t>
            </a:r>
            <a:r>
              <a:rPr lang="zh-CN" altLang="en-US" dirty="0">
                <a:solidFill>
                  <a:srgbClr val="FF0000"/>
                </a:solidFill>
                <a:latin typeface="楷体" panose="02010609060101010101" pitchFamily="49" charset="-122"/>
                <a:ea typeface="楷体" panose="02010609060101010101" pitchFamily="49" charset="-122"/>
                <a:cs typeface="楷体" panose="02010609060101010101" pitchFamily="49" charset="-122"/>
                <a:sym typeface="+mn-ea"/>
              </a:rPr>
              <a:t>应当</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根据</a:t>
            </a:r>
            <a:r>
              <a:rPr lang="zh-CN" altLang="en-US" dirty="0" smtClean="0">
                <a:latin typeface="楷体" panose="02010609060101010101" pitchFamily="49" charset="-122"/>
                <a:ea typeface="楷体" panose="02010609060101010101" pitchFamily="49" charset="-122"/>
                <a:cs typeface="楷体" panose="02010609060101010101" pitchFamily="49" charset="-122"/>
                <a:sym typeface="+mn-ea"/>
              </a:rPr>
              <a:t>当地经济与社会发展的</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需要，围绕科学生产、文明生活，发挥乡镇科普组织、农村学校的作用，开展科普工作。</a:t>
            </a:r>
            <a:endParaRPr lang="zh-CN" altLang="en-US" dirty="0">
              <a:latin typeface="楷体" panose="02010609060101010101" pitchFamily="49" charset="-122"/>
              <a:ea typeface="楷体" panose="02010609060101010101" pitchFamily="49" charset="-122"/>
              <a:cs typeface="楷体" panose="02010609060101010101" pitchFamily="49" charset="-122"/>
            </a:endParaRPr>
          </a:p>
          <a:p>
            <a:pPr marL="0" indent="0" fontAlgn="auto">
              <a:lnSpc>
                <a:spcPct val="100000"/>
              </a:lnSpc>
              <a:buNone/>
            </a:pPr>
            <a:r>
              <a:rPr lang="zh-CN" altLang="en-US" dirty="0" smtClean="0">
                <a:latin typeface="楷体" panose="02010609060101010101" pitchFamily="49" charset="-122"/>
                <a:ea typeface="楷体" panose="02010609060101010101" pitchFamily="49" charset="-122"/>
                <a:cs typeface="楷体" panose="02010609060101010101" pitchFamily="49" charset="-122"/>
                <a:sym typeface="+mn-ea"/>
              </a:rPr>
              <a:t>   </a:t>
            </a:r>
            <a:r>
              <a:rPr lang="zh-CN" altLang="en-US" dirty="0" smtClean="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各</a:t>
            </a:r>
            <a:r>
              <a:rPr lang="zh-CN" altLang="en-US"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类农村经济组织</a:t>
            </a:r>
            <a:r>
              <a:rPr lang="zh-CN" altLang="en-US" dirty="0" smtClean="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、农业技术推广机构</a:t>
            </a:r>
            <a:r>
              <a:rPr lang="zh-CN" altLang="en-US"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和农村专业技术协会</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a:t>
            </a:r>
            <a:r>
              <a:rPr lang="zh-CN" altLang="en-US" dirty="0">
                <a:solidFill>
                  <a:srgbClr val="FF0000"/>
                </a:solidFill>
                <a:latin typeface="楷体" panose="02010609060101010101" pitchFamily="49" charset="-122"/>
                <a:ea typeface="楷体" panose="02010609060101010101" pitchFamily="49" charset="-122"/>
                <a:cs typeface="楷体" panose="02010609060101010101" pitchFamily="49" charset="-122"/>
                <a:sym typeface="+mn-ea"/>
              </a:rPr>
              <a:t>应当</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结合推广先进适用技术向农民普及科学技术知识。</a:t>
            </a:r>
            <a:endParaRPr lang="zh-CN" altLang="en-US" dirty="0">
              <a:latin typeface="楷体" panose="02010609060101010101" pitchFamily="49" charset="-122"/>
              <a:ea typeface="楷体" panose="02010609060101010101" pitchFamily="49" charset="-122"/>
              <a:cs typeface="楷体" panose="02010609060101010101" pitchFamily="49" charset="-122"/>
            </a:endParaRPr>
          </a:p>
          <a:p>
            <a:pPr indent="0" fontAlgn="auto">
              <a:lnSpc>
                <a:spcPct val="100000"/>
              </a:lnSpc>
            </a:pP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第二十一条 </a:t>
            </a:r>
            <a:r>
              <a:rPr lang="zh-CN" altLang="en-US"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城镇基层组织及社区</a:t>
            </a:r>
            <a:r>
              <a:rPr lang="zh-CN" altLang="en-US" dirty="0">
                <a:solidFill>
                  <a:srgbClr val="FF0000"/>
                </a:solidFill>
                <a:latin typeface="楷体" panose="02010609060101010101" pitchFamily="49" charset="-122"/>
                <a:ea typeface="楷体" panose="02010609060101010101" pitchFamily="49" charset="-122"/>
                <a:cs typeface="楷体" panose="02010609060101010101" pitchFamily="49" charset="-122"/>
                <a:sym typeface="+mn-ea"/>
              </a:rPr>
              <a:t>应当</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利用所在地的科技、教育、文化、卫生、旅游等资源，结合居民的生活、学习、健康娱乐等需要开展科普活动。</a:t>
            </a:r>
            <a:endParaRPr lang="zh-CN" altLang="en-US" dirty="0">
              <a:latin typeface="楷体" panose="02010609060101010101" pitchFamily="49" charset="-122"/>
              <a:ea typeface="楷体" panose="02010609060101010101" pitchFamily="49" charset="-122"/>
              <a:cs typeface="楷体" panose="02010609060101010101" pitchFamily="49" charset="-122"/>
            </a:endParaRPr>
          </a:p>
          <a:p>
            <a:pPr indent="0" fontAlgn="auto">
              <a:lnSpc>
                <a:spcPct val="100000"/>
              </a:lnSpc>
            </a:pP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第二十二条 </a:t>
            </a:r>
            <a:r>
              <a:rPr lang="zh-CN" altLang="en-US"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公园、商场、机场、车站、码头等各类公共场所的经营管理单位</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a:t>
            </a:r>
            <a:r>
              <a:rPr lang="zh-CN" altLang="en-US" dirty="0">
                <a:solidFill>
                  <a:srgbClr val="FF0000"/>
                </a:solidFill>
                <a:latin typeface="楷体" panose="02010609060101010101" pitchFamily="49" charset="-122"/>
                <a:ea typeface="楷体" panose="02010609060101010101" pitchFamily="49" charset="-122"/>
                <a:cs typeface="楷体" panose="02010609060101010101" pitchFamily="49" charset="-122"/>
                <a:sym typeface="+mn-ea"/>
              </a:rPr>
              <a:t>应当</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在所辖范围内加强科普宣传。</a:t>
            </a:r>
            <a:endParaRPr lang="zh-CN" altLang="en-US"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normAutofit/>
          </a:bodyPr>
          <a:lstStyle/>
          <a:p>
            <a:r>
              <a:rPr lang="zh-CN" altLang="en-US" dirty="0">
                <a:sym typeface="+mn-ea"/>
              </a:rPr>
              <a:t>科技普及法存在的问题</a:t>
            </a:r>
            <a:endParaRPr lang="zh-CN" altLang="en-US" dirty="0"/>
          </a:p>
        </p:txBody>
      </p:sp>
      <p:sp>
        <p:nvSpPr>
          <p:cNvPr id="3" name="内容占位符 2"/>
          <p:cNvSpPr>
            <a:spLocks noGrp="1"/>
          </p:cNvSpPr>
          <p:nvPr>
            <p:ph idx="1"/>
          </p:nvPr>
        </p:nvSpPr>
        <p:spPr>
          <a:xfrm>
            <a:off x="838200" y="1340485"/>
            <a:ext cx="10247630" cy="5061585"/>
          </a:xfrm>
        </p:spPr>
        <p:txBody>
          <a:bodyPr>
            <a:normAutofit/>
          </a:bodyPr>
          <a:lstStyle/>
          <a:p>
            <a:pPr indent="0" fontAlgn="auto">
              <a:lnSpc>
                <a:spcPts val="2980"/>
              </a:lnSpc>
            </a:pPr>
            <a:r>
              <a:rPr lang="zh-CN" altLang="en-US" dirty="0" smtClean="0">
                <a:sym typeface="+mn-ea"/>
              </a:rPr>
              <a:t>一、科普法中</a:t>
            </a:r>
            <a:r>
              <a:rPr lang="zh-CN" altLang="en-US" b="1" dirty="0" smtClean="0">
                <a:solidFill>
                  <a:schemeClr val="accent3"/>
                </a:solidFill>
                <a:sym typeface="+mn-ea"/>
              </a:rPr>
              <a:t>“社会责任”的性质不明确</a:t>
            </a:r>
            <a:r>
              <a:rPr lang="zh-CN" altLang="en-US" dirty="0" smtClean="0">
                <a:sym typeface="+mn-ea"/>
              </a:rPr>
              <a:t>：</a:t>
            </a:r>
            <a:endParaRPr lang="zh-CN" altLang="en-US" dirty="0" smtClean="0">
              <a:sym typeface="+mn-ea"/>
            </a:endParaRPr>
          </a:p>
          <a:p>
            <a:pPr indent="0" fontAlgn="auto">
              <a:lnSpc>
                <a:spcPts val="2980"/>
              </a:lnSpc>
            </a:pPr>
            <a:endParaRPr lang="en-US" altLang="zh-CN" sz="2400" dirty="0" smtClean="0"/>
          </a:p>
          <a:p>
            <a:pPr marL="0" indent="0" fontAlgn="auto">
              <a:lnSpc>
                <a:spcPts val="3580"/>
              </a:lnSpc>
              <a:buNone/>
            </a:pPr>
            <a:r>
              <a:rPr lang="en-US" altLang="zh-CN" sz="2400" dirty="0" smtClean="0"/>
              <a:t>         </a:t>
            </a:r>
            <a:r>
              <a:rPr lang="zh-CN" altLang="en-US" dirty="0" smtClean="0">
                <a:latin typeface="微软雅黑" panose="020B0503020204020204" charset="-122"/>
                <a:ea typeface="微软雅黑" panose="020B0503020204020204" charset="-122"/>
                <a:cs typeface="微软雅黑" panose="020B0503020204020204" charset="-122"/>
              </a:rPr>
              <a:t>科普法中列出了大量主体但未说明对这些主体开展的科普工作的性质。</a:t>
            </a:r>
            <a:endParaRPr lang="en-US" altLang="zh-CN" dirty="0" smtClean="0">
              <a:latin typeface="微软雅黑" panose="020B0503020204020204" charset="-122"/>
              <a:ea typeface="微软雅黑" panose="020B0503020204020204" charset="-122"/>
              <a:cs typeface="微软雅黑" panose="020B0503020204020204" charset="-122"/>
            </a:endParaRPr>
          </a:p>
          <a:p>
            <a:pPr marL="0" indent="0" fontAlgn="auto">
              <a:lnSpc>
                <a:spcPts val="3580"/>
              </a:lnSpc>
              <a:buNone/>
            </a:pPr>
            <a:r>
              <a:rPr lang="en-US" altLang="zh-CN" dirty="0" smtClean="0">
                <a:latin typeface="微软雅黑" panose="020B0503020204020204" charset="-122"/>
                <a:ea typeface="微软雅黑" panose="020B0503020204020204" charset="-122"/>
                <a:cs typeface="微软雅黑" panose="020B0503020204020204" charset="-122"/>
              </a:rPr>
              <a:t>       据统计，全文“应当”一词有32处之多</a:t>
            </a:r>
            <a:r>
              <a:rPr lang="zh-CN" altLang="en-US" dirty="0" smtClean="0">
                <a:latin typeface="微软雅黑" panose="020B0503020204020204" charset="-122"/>
                <a:ea typeface="微软雅黑" panose="020B0503020204020204" charset="-122"/>
                <a:cs typeface="微软雅黑" panose="020B0503020204020204" charset="-122"/>
              </a:rPr>
              <a:t>。</a:t>
            </a:r>
            <a:r>
              <a:rPr lang="en-US" altLang="zh-CN" dirty="0" smtClean="0">
                <a:latin typeface="微软雅黑" panose="020B0503020204020204" charset="-122"/>
                <a:ea typeface="微软雅黑" panose="020B0503020204020204" charset="-122"/>
                <a:cs typeface="微软雅黑" panose="020B0503020204020204" charset="-122"/>
              </a:rPr>
              <a:t>应当”意即“应该”，是助动词，表示理所当然，其意思是主动作为，全靠自觉；如果不作为、未履行应尽的责任，没有相应的惩罚措施。</a:t>
            </a:r>
            <a:endParaRPr lang="en-US" altLang="zh-CN" dirty="0" smtClean="0">
              <a:latin typeface="微软雅黑" panose="020B0503020204020204" charset="-122"/>
              <a:ea typeface="微软雅黑" panose="020B0503020204020204" charset="-122"/>
              <a:cs typeface="微软雅黑" panose="020B0503020204020204" charset="-122"/>
            </a:endParaRPr>
          </a:p>
          <a:p>
            <a:pPr marL="0" indent="0" fontAlgn="auto">
              <a:lnSpc>
                <a:spcPct val="100000"/>
              </a:lnSpc>
              <a:buNone/>
            </a:pPr>
            <a:r>
              <a:rPr lang="zh-CN" altLang="en-US" dirty="0" smtClean="0">
                <a:sym typeface="+mn-ea"/>
              </a:rPr>
              <a:t>       </a:t>
            </a:r>
            <a:endParaRPr lang="zh-CN" altLang="en-US" b="1" dirty="0">
              <a:latin typeface="楷体" panose="02010609060101010101" pitchFamily="49" charset="-122"/>
              <a:ea typeface="楷体" panose="02010609060101010101" pitchFamily="49" charset="-122"/>
            </a:endParaRPr>
          </a:p>
          <a:p>
            <a:endParaRPr lang="zh-CN" altLang="en-US"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normAutofit/>
          </a:bodyPr>
          <a:lstStyle/>
          <a:p>
            <a:r>
              <a:rPr lang="en-US" altLang="zh-CN" dirty="0" smtClean="0">
                <a:sym typeface="+mn-ea"/>
              </a:rPr>
              <a:t>《</a:t>
            </a:r>
            <a:r>
              <a:rPr lang="zh-CN" altLang="en-US" dirty="0" smtClean="0">
                <a:sym typeface="+mn-ea"/>
              </a:rPr>
              <a:t>中华人民共和国科技普及法</a:t>
            </a:r>
            <a:r>
              <a:rPr lang="en-US" altLang="zh-CN" dirty="0" smtClean="0">
                <a:sym typeface="+mn-ea"/>
              </a:rPr>
              <a:t>》</a:t>
            </a:r>
            <a:endParaRPr lang="zh-CN" altLang="en-US" dirty="0"/>
          </a:p>
        </p:txBody>
      </p:sp>
      <p:sp>
        <p:nvSpPr>
          <p:cNvPr id="3" name="内容占位符 2"/>
          <p:cNvSpPr>
            <a:spLocks noGrp="1"/>
          </p:cNvSpPr>
          <p:nvPr>
            <p:ph idx="1"/>
          </p:nvPr>
        </p:nvSpPr>
        <p:spPr>
          <a:xfrm>
            <a:off x="533400" y="1021715"/>
            <a:ext cx="11468100" cy="5664835"/>
          </a:xfrm>
        </p:spPr>
        <p:txBody>
          <a:bodyPr>
            <a:normAutofit fontScale="80000"/>
          </a:bodyPr>
          <a:lstStyle/>
          <a:p>
            <a:pPr fontAlgn="auto">
              <a:lnSpc>
                <a:spcPct val="100000"/>
              </a:lnSpc>
            </a:pP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第五章</a:t>
            </a:r>
            <a:r>
              <a:rPr lang="zh-CN" altLang="en-US" b="1" dirty="0">
                <a:solidFill>
                  <a:schemeClr val="accent3"/>
                </a:solidFill>
                <a:latin typeface="楷体" panose="02010609060101010101" pitchFamily="49" charset="-122"/>
                <a:ea typeface="楷体" panose="02010609060101010101" pitchFamily="49" charset="-122"/>
                <a:cs typeface="楷体" panose="02010609060101010101" pitchFamily="49" charset="-122"/>
                <a:sym typeface="+mn-ea"/>
              </a:rPr>
              <a:t>法律责任</a:t>
            </a:r>
            <a:endParaRPr lang="zh-CN" altLang="en-US" b="1" dirty="0">
              <a:solidFill>
                <a:schemeClr val="accent3"/>
              </a:solidFill>
              <a:latin typeface="楷体" panose="02010609060101010101" pitchFamily="49" charset="-122"/>
              <a:ea typeface="楷体" panose="02010609060101010101" pitchFamily="49" charset="-122"/>
              <a:cs typeface="楷体" panose="02010609060101010101" pitchFamily="49" charset="-122"/>
            </a:endParaRPr>
          </a:p>
          <a:p>
            <a:pPr fontAlgn="auto">
              <a:lnSpc>
                <a:spcPct val="100000"/>
              </a:lnSpc>
            </a:pP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第三十条 以科普为名</a:t>
            </a:r>
            <a:r>
              <a:rPr lang="zh-CN" altLang="en-US" b="1"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进行有损社会公共利益的活动，扰乱社会秩序或者骗取财物</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，由有关主管部门给予批评教育，并予以制止；违反治安管理规定的，由公安机关依法</a:t>
            </a:r>
            <a:r>
              <a:rPr lang="zh-CN" altLang="en-US" dirty="0" smtClean="0">
                <a:latin typeface="楷体" panose="02010609060101010101" pitchFamily="49" charset="-122"/>
                <a:ea typeface="楷体" panose="02010609060101010101" pitchFamily="49" charset="-122"/>
                <a:cs typeface="楷体" panose="02010609060101010101" pitchFamily="49" charset="-122"/>
                <a:sym typeface="+mn-ea"/>
              </a:rPr>
              <a:t>给予治安管理处罚；</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构成犯罪的，依法追究刑事责任。</a:t>
            </a:r>
            <a:endParaRPr lang="zh-CN" altLang="en-US" dirty="0">
              <a:latin typeface="楷体" panose="02010609060101010101" pitchFamily="49" charset="-122"/>
              <a:ea typeface="楷体" panose="02010609060101010101" pitchFamily="49" charset="-122"/>
              <a:cs typeface="楷体" panose="02010609060101010101" pitchFamily="49" charset="-122"/>
            </a:endParaRPr>
          </a:p>
          <a:p>
            <a:pPr fontAlgn="auto">
              <a:lnSpc>
                <a:spcPct val="100000"/>
              </a:lnSpc>
            </a:pP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第三十一条 违反本法规定，</a:t>
            </a:r>
            <a:r>
              <a:rPr lang="zh-CN" altLang="en-US" b="1"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克扣、截留、挪用科普财政经费</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或者</a:t>
            </a:r>
            <a:r>
              <a:rPr lang="zh-CN" altLang="en-US" b="1"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贪污、挪用捐赠款物</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的，由有关主管部门责令限期归还；对负有责任的主管人员和其他直接责任人员依法给予行政处分；构成犯罪的，依法追究刑事责任。</a:t>
            </a:r>
            <a:endParaRPr lang="zh-CN" altLang="en-US" dirty="0">
              <a:latin typeface="楷体" panose="02010609060101010101" pitchFamily="49" charset="-122"/>
              <a:ea typeface="楷体" panose="02010609060101010101" pitchFamily="49" charset="-122"/>
              <a:cs typeface="楷体" panose="02010609060101010101" pitchFamily="49" charset="-122"/>
            </a:endParaRPr>
          </a:p>
          <a:p>
            <a:pPr fontAlgn="auto">
              <a:lnSpc>
                <a:spcPct val="100000"/>
              </a:lnSpc>
            </a:pP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第三十二条 擅自</a:t>
            </a:r>
            <a:r>
              <a:rPr lang="zh-CN" altLang="en-US" b="1"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将政府财政投资建设的科普场馆改为他用</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的，由有关主管部门责令限期改正；情节严重的，对负有责任的主管人员和其他直接责任人员依法给予行政处分。</a:t>
            </a:r>
            <a:endParaRPr lang="zh-CN" altLang="en-US" dirty="0">
              <a:latin typeface="楷体" panose="02010609060101010101" pitchFamily="49" charset="-122"/>
              <a:ea typeface="楷体" panose="02010609060101010101" pitchFamily="49" charset="-122"/>
              <a:cs typeface="楷体" panose="02010609060101010101" pitchFamily="49" charset="-122"/>
            </a:endParaRPr>
          </a:p>
          <a:p>
            <a:pPr fontAlgn="auto">
              <a:lnSpc>
                <a:spcPct val="100000"/>
              </a:lnSpc>
            </a:pPr>
            <a:r>
              <a:rPr lang="zh-CN" altLang="en-US" b="1"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扰乱</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科普场馆</a:t>
            </a:r>
            <a:r>
              <a:rPr lang="zh-CN" altLang="en-US" b="1"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秩序</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或者</a:t>
            </a:r>
            <a:r>
              <a:rPr lang="zh-CN" altLang="en-US" b="1"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毁损</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科普</a:t>
            </a:r>
            <a:r>
              <a:rPr lang="zh-CN" altLang="en-US" b="1"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场馆、设施</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的，依法责令其停止侵害、恢复原状或者赔偿损失；构成犯罪的，依法追究刑事责任。</a:t>
            </a:r>
            <a:endParaRPr lang="zh-CN" altLang="en-US" dirty="0">
              <a:latin typeface="楷体" panose="02010609060101010101" pitchFamily="49" charset="-122"/>
              <a:ea typeface="楷体" panose="02010609060101010101" pitchFamily="49" charset="-122"/>
              <a:cs typeface="楷体" panose="02010609060101010101" pitchFamily="49" charset="-122"/>
            </a:endParaRPr>
          </a:p>
          <a:p>
            <a:pPr fontAlgn="auto">
              <a:lnSpc>
                <a:spcPct val="100000"/>
              </a:lnSpc>
            </a:pP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第三十三</a:t>
            </a:r>
            <a:r>
              <a:rPr lang="zh-CN" altLang="en-US" dirty="0" smtClean="0">
                <a:latin typeface="楷体" panose="02010609060101010101" pitchFamily="49" charset="-122"/>
                <a:ea typeface="楷体" panose="02010609060101010101" pitchFamily="49" charset="-122"/>
                <a:cs typeface="楷体" panose="02010609060101010101" pitchFamily="49" charset="-122"/>
                <a:sym typeface="+mn-ea"/>
              </a:rPr>
              <a:t>条</a:t>
            </a:r>
            <a:r>
              <a:rPr lang="zh-CN" altLang="en-US" b="1" dirty="0" smtClean="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国家工作人员</a:t>
            </a:r>
            <a:r>
              <a:rPr lang="zh-CN" altLang="en-US" dirty="0" smtClean="0">
                <a:latin typeface="楷体" panose="02010609060101010101" pitchFamily="49" charset="-122"/>
                <a:ea typeface="楷体" panose="02010609060101010101" pitchFamily="49" charset="-122"/>
                <a:cs typeface="楷体" panose="02010609060101010101" pitchFamily="49" charset="-122"/>
                <a:sym typeface="+mn-ea"/>
              </a:rPr>
              <a:t>在</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科普工作中</a:t>
            </a:r>
            <a:r>
              <a:rPr lang="zh-CN" altLang="en-US" b="1" dirty="0">
                <a:solidFill>
                  <a:srgbClr val="00B050"/>
                </a:solidFill>
                <a:latin typeface="楷体" panose="02010609060101010101" pitchFamily="49" charset="-122"/>
                <a:ea typeface="楷体" panose="02010609060101010101" pitchFamily="49" charset="-122"/>
                <a:cs typeface="楷体" panose="02010609060101010101" pitchFamily="49" charset="-122"/>
                <a:sym typeface="+mn-ea"/>
              </a:rPr>
              <a:t>滥用职权、玩忽职守、徇私舞弊</a:t>
            </a:r>
            <a:r>
              <a:rPr lang="zh-CN" altLang="en-US" dirty="0">
                <a:latin typeface="楷体" panose="02010609060101010101" pitchFamily="49" charset="-122"/>
                <a:ea typeface="楷体" panose="02010609060101010101" pitchFamily="49" charset="-122"/>
                <a:cs typeface="楷体" panose="02010609060101010101" pitchFamily="49" charset="-122"/>
                <a:sym typeface="+mn-ea"/>
              </a:rPr>
              <a:t>的，依法给予行政处分；构成犯罪的，依法追究刑事责任。</a:t>
            </a:r>
            <a:endParaRPr lang="zh-CN" altLang="en-US" dirty="0">
              <a:latin typeface="楷体" panose="02010609060101010101" pitchFamily="49" charset="-122"/>
              <a:ea typeface="楷体" panose="02010609060101010101" pitchFamily="49" charset="-122"/>
              <a:cs typeface="楷体" panose="02010609060101010101" pitchFamily="49" charset="-122"/>
            </a:endParaRPr>
          </a:p>
          <a:p>
            <a:endParaRPr lang="zh-CN" altLang="en-US"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normAutofit/>
          </a:bodyPr>
          <a:lstStyle/>
          <a:p>
            <a:r>
              <a:rPr lang="zh-CN" altLang="en-US" dirty="0">
                <a:sym typeface="+mn-ea"/>
              </a:rPr>
              <a:t>科技普及法存在的问题</a:t>
            </a:r>
            <a:endParaRPr lang="zh-CN" altLang="en-US" dirty="0"/>
          </a:p>
        </p:txBody>
      </p:sp>
      <p:sp>
        <p:nvSpPr>
          <p:cNvPr id="3" name="内容占位符 2"/>
          <p:cNvSpPr>
            <a:spLocks noGrp="1"/>
          </p:cNvSpPr>
          <p:nvPr>
            <p:ph idx="1"/>
          </p:nvPr>
        </p:nvSpPr>
        <p:spPr/>
        <p:txBody>
          <a:bodyPr/>
          <a:lstStyle/>
          <a:p>
            <a:r>
              <a:rPr lang="zh-CN" altLang="en-US" dirty="0" smtClean="0">
                <a:sym typeface="+mn-ea"/>
              </a:rPr>
              <a:t>二、缺乏对</a:t>
            </a:r>
            <a:r>
              <a:rPr lang="zh-CN" altLang="en-US" b="1" dirty="0" smtClean="0">
                <a:solidFill>
                  <a:schemeClr val="accent3"/>
                </a:solidFill>
                <a:sym typeface="+mn-ea"/>
              </a:rPr>
              <a:t>法律后果</a:t>
            </a:r>
            <a:r>
              <a:rPr lang="zh-CN" altLang="en-US" dirty="0" smtClean="0">
                <a:sym typeface="+mn-ea"/>
              </a:rPr>
              <a:t>的规定</a:t>
            </a:r>
            <a:endParaRPr lang="en-US" altLang="zh-CN" dirty="0" smtClean="0"/>
          </a:p>
          <a:p>
            <a:pPr marL="0" indent="0">
              <a:buNone/>
            </a:pPr>
            <a:endParaRPr lang="zh-CN" altLang="en-US" dirty="0" smtClean="0">
              <a:sym typeface="+mn-ea"/>
            </a:endParaRPr>
          </a:p>
          <a:p>
            <a:pPr marL="0" indent="0" fontAlgn="auto">
              <a:lnSpc>
                <a:spcPts val="3560"/>
              </a:lnSpc>
              <a:buNone/>
            </a:pPr>
            <a:r>
              <a:rPr lang="zh-CN" altLang="en-US" dirty="0" smtClean="0">
                <a:sym typeface="+mn-ea"/>
              </a:rPr>
              <a:t> </a:t>
            </a:r>
            <a:r>
              <a:rPr lang="en-US" altLang="zh-CN" dirty="0" smtClean="0">
                <a:sym typeface="+mn-ea"/>
              </a:rPr>
              <a:t>  </a:t>
            </a:r>
            <a:r>
              <a:rPr lang="zh-CN" altLang="en-US" dirty="0" smtClean="0">
                <a:sym typeface="+mn-ea"/>
              </a:rPr>
              <a:t>    科技普及法中</a:t>
            </a:r>
            <a:r>
              <a:rPr lang="zh-CN" altLang="en-US" dirty="0">
                <a:sym typeface="+mn-ea"/>
              </a:rPr>
              <a:t>规定的法律</a:t>
            </a:r>
            <a:r>
              <a:rPr lang="zh-CN" altLang="en-US" dirty="0" smtClean="0">
                <a:sym typeface="+mn-ea"/>
              </a:rPr>
              <a:t>后果</a:t>
            </a:r>
            <a:r>
              <a:rPr lang="zh-CN" altLang="en-US" dirty="0">
                <a:sym typeface="+mn-ea"/>
              </a:rPr>
              <a:t>针对的</a:t>
            </a:r>
            <a:r>
              <a:rPr lang="zh-CN" altLang="en-US" b="1" dirty="0">
                <a:solidFill>
                  <a:srgbClr val="00B050"/>
                </a:solidFill>
                <a:sym typeface="+mn-ea"/>
              </a:rPr>
              <a:t>并非是违法本法规定的行为</a:t>
            </a:r>
            <a:r>
              <a:rPr lang="zh-CN" altLang="en-US" dirty="0" smtClean="0">
                <a:sym typeface="+mn-ea"/>
              </a:rPr>
              <a:t>，而是对科技普及工作中产生的，</a:t>
            </a:r>
            <a:r>
              <a:rPr lang="zh-CN" altLang="en-US" b="1" dirty="0" smtClean="0">
                <a:solidFill>
                  <a:srgbClr val="00B050"/>
                </a:solidFill>
                <a:sym typeface="+mn-ea"/>
              </a:rPr>
              <a:t>违反其他法律相关规定</a:t>
            </a:r>
            <a:r>
              <a:rPr lang="zh-CN" altLang="en-US" dirty="0" smtClean="0">
                <a:sym typeface="+mn-ea"/>
              </a:rPr>
              <a:t>（如刑法、治安管理处罚法）</a:t>
            </a:r>
            <a:r>
              <a:rPr lang="zh-CN" altLang="en-US" b="1" dirty="0" smtClean="0">
                <a:solidFill>
                  <a:srgbClr val="00B050"/>
                </a:solidFill>
                <a:sym typeface="+mn-ea"/>
              </a:rPr>
              <a:t>的行为的法律后果的重述</a:t>
            </a:r>
            <a:r>
              <a:rPr lang="zh-CN" altLang="en-US" dirty="0" smtClean="0">
                <a:sym typeface="+mn-ea"/>
              </a:rPr>
              <a:t>，即都是</a:t>
            </a:r>
            <a:r>
              <a:rPr lang="zh-CN" altLang="en-US" b="1" dirty="0" smtClean="0">
                <a:solidFill>
                  <a:srgbClr val="00B050"/>
                </a:solidFill>
                <a:sym typeface="+mn-ea"/>
              </a:rPr>
              <a:t>注意性条款。</a:t>
            </a:r>
            <a:endParaRPr lang="zh-CN" altLang="en-US"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lstStyle/>
          <a:p>
            <a:r>
              <a:rPr lang="zh-CN" altLang="en-US" sz="3600" dirty="0"/>
              <a:t>科普式造谣应当如何解决？</a:t>
            </a:r>
            <a:endParaRPr lang="zh-CN" altLang="en-US" sz="3600" dirty="0"/>
          </a:p>
        </p:txBody>
      </p:sp>
      <p:pic>
        <p:nvPicPr>
          <p:cNvPr id="4" name="图片 3" descr="591718360069122040"/>
          <p:cNvPicPr>
            <a:picLocks noChangeAspect="1"/>
          </p:cNvPicPr>
          <p:nvPr/>
        </p:nvPicPr>
        <p:blipFill>
          <a:blip r:embed="rId1"/>
          <a:srcRect l="-15" t="-398" r="-897" b="35134"/>
          <a:stretch>
            <a:fillRect/>
          </a:stretch>
        </p:blipFill>
        <p:spPr>
          <a:xfrm>
            <a:off x="121920" y="1021715"/>
            <a:ext cx="4919345" cy="5050790"/>
          </a:xfrm>
          <a:prstGeom prst="rect">
            <a:avLst/>
          </a:prstGeom>
        </p:spPr>
      </p:pic>
      <p:pic>
        <p:nvPicPr>
          <p:cNvPr id="7" name="图片 6" descr="321842543675816962"/>
          <p:cNvPicPr>
            <a:picLocks noChangeAspect="1"/>
          </p:cNvPicPr>
          <p:nvPr/>
        </p:nvPicPr>
        <p:blipFill>
          <a:blip r:embed="rId2"/>
          <a:stretch>
            <a:fillRect/>
          </a:stretch>
        </p:blipFill>
        <p:spPr>
          <a:xfrm>
            <a:off x="8401050" y="0"/>
            <a:ext cx="3536950" cy="6858000"/>
          </a:xfrm>
          <a:prstGeom prst="rect">
            <a:avLst/>
          </a:prstGeom>
        </p:spPr>
      </p:pic>
      <p:pic>
        <p:nvPicPr>
          <p:cNvPr id="8" name="图片 7" descr="257481752448333254"/>
          <p:cNvPicPr>
            <a:picLocks noChangeAspect="1"/>
          </p:cNvPicPr>
          <p:nvPr/>
        </p:nvPicPr>
        <p:blipFill>
          <a:blip r:embed="rId3"/>
          <a:stretch>
            <a:fillRect/>
          </a:stretch>
        </p:blipFill>
        <p:spPr>
          <a:xfrm>
            <a:off x="4464685" y="118110"/>
            <a:ext cx="3936365" cy="6858000"/>
          </a:xfrm>
          <a:prstGeom prst="rect">
            <a:avLst/>
          </a:prstGeom>
        </p:spPr>
      </p:pic>
      <p:sp>
        <p:nvSpPr>
          <p:cNvPr id="9" name="文本框 8"/>
          <p:cNvSpPr txBox="1"/>
          <p:nvPr/>
        </p:nvSpPr>
        <p:spPr>
          <a:xfrm>
            <a:off x="1152525" y="3107055"/>
            <a:ext cx="9886950" cy="1568450"/>
          </a:xfrm>
          <a:prstGeom prst="rect">
            <a:avLst/>
          </a:prstGeom>
          <a:noFill/>
        </p:spPr>
        <p:txBody>
          <a:bodyPr wrap="square" rtlCol="0">
            <a:spAutoFit/>
          </a:bodyPr>
          <a:p>
            <a:r>
              <a:rPr lang="zh-CN" altLang="en-US" sz="4800" b="1"/>
              <a:t>罐头食品含铅？</a:t>
            </a:r>
            <a:r>
              <a:rPr lang="en-US" altLang="zh-CN" sz="4800" b="1"/>
              <a:t>  </a:t>
            </a:r>
            <a:r>
              <a:rPr lang="zh-CN" altLang="en-US" sz="4800" b="1"/>
              <a:t>有大量防腐剂？</a:t>
            </a:r>
            <a:endParaRPr lang="zh-CN" altLang="en-US" sz="4800" b="1"/>
          </a:p>
          <a:p>
            <a:r>
              <a:rPr lang="zh-CN" altLang="en-US" sz="4800" b="1"/>
              <a:t> </a:t>
            </a:r>
            <a:r>
              <a:rPr lang="en-US" altLang="zh-CN" sz="4800" b="1"/>
              <a:t>      </a:t>
            </a:r>
            <a:r>
              <a:rPr lang="zh-CN" altLang="en-US" sz="4800" b="1"/>
              <a:t>没营养？</a:t>
            </a:r>
            <a:r>
              <a:rPr lang="en-US" altLang="zh-CN" sz="4800" b="1"/>
              <a:t>      </a:t>
            </a:r>
            <a:r>
              <a:rPr lang="zh-CN" altLang="en-US" sz="4800" b="1"/>
              <a:t>对身体有害？</a:t>
            </a:r>
            <a:endParaRPr lang="zh-CN" altLang="en-US" sz="4800"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lstStyle/>
          <a:p>
            <a:r>
              <a:rPr lang="zh-CN" altLang="en-US" dirty="0">
                <a:sym typeface="+mn-ea"/>
              </a:rPr>
              <a:t>科普式造谣应当如何解决？</a:t>
            </a:r>
            <a:endParaRPr lang="zh-CN" altLang="en-US" dirty="0"/>
          </a:p>
        </p:txBody>
      </p:sp>
      <p:sp>
        <p:nvSpPr>
          <p:cNvPr id="3" name="内容占位符 2"/>
          <p:cNvSpPr>
            <a:spLocks noGrp="1"/>
          </p:cNvSpPr>
          <p:nvPr>
            <p:ph idx="1"/>
          </p:nvPr>
        </p:nvSpPr>
        <p:spPr>
          <a:xfrm>
            <a:off x="838200" y="1230630"/>
            <a:ext cx="4572635" cy="5386070"/>
          </a:xfrm>
        </p:spPr>
        <p:txBody>
          <a:bodyPr>
            <a:normAutofit lnSpcReduction="20000"/>
          </a:bodyPr>
          <a:lstStyle/>
          <a:p>
            <a:pPr fontAlgn="auto">
              <a:lnSpc>
                <a:spcPct val="130000"/>
              </a:lnSpc>
            </a:pPr>
            <a:r>
              <a:rPr lang="zh-CN" altLang="en-US" dirty="0"/>
              <a:t>罐头食品能够长期储存主要依赖于特殊的罐藏加工技术，其</a:t>
            </a:r>
            <a:r>
              <a:rPr lang="zh-CN" altLang="en-US" dirty="0">
                <a:solidFill>
                  <a:srgbClr val="FF0000"/>
                </a:solidFill>
              </a:rPr>
              <a:t>要点</a:t>
            </a:r>
            <a:r>
              <a:rPr lang="zh-CN" altLang="en-US" dirty="0"/>
              <a:t>在于 </a:t>
            </a:r>
            <a:endParaRPr lang="zh-CN" altLang="en-US" dirty="0"/>
          </a:p>
          <a:p>
            <a:pPr fontAlgn="auto">
              <a:lnSpc>
                <a:spcPct val="130000"/>
              </a:lnSpc>
            </a:pPr>
            <a:r>
              <a:rPr lang="zh-CN" altLang="en-US" dirty="0"/>
              <a:t>一方面装入食品后的容器，经过</a:t>
            </a:r>
            <a:r>
              <a:rPr lang="zh-CN" altLang="en-US" dirty="0">
                <a:solidFill>
                  <a:srgbClr val="FF0000"/>
                </a:solidFill>
              </a:rPr>
              <a:t>抽真空或排气后密封</a:t>
            </a:r>
            <a:r>
              <a:rPr lang="zh-CN" altLang="en-US" dirty="0"/>
              <a:t>，再经过</a:t>
            </a:r>
            <a:r>
              <a:rPr lang="zh-CN" altLang="en-US" dirty="0">
                <a:solidFill>
                  <a:srgbClr val="FF0000"/>
                </a:solidFill>
              </a:rPr>
              <a:t>热力杀菌</a:t>
            </a:r>
            <a:r>
              <a:rPr lang="zh-CN" altLang="en-US" dirty="0"/>
              <a:t>杀死其中的致病性微生物 或让其</a:t>
            </a:r>
            <a:r>
              <a:rPr lang="zh-CN" altLang="en-US" dirty="0">
                <a:solidFill>
                  <a:srgbClr val="FF0000"/>
                </a:solidFill>
              </a:rPr>
              <a:t>无法生长从而达到商业无菌</a:t>
            </a:r>
            <a:r>
              <a:rPr lang="zh-CN" altLang="en-US" dirty="0"/>
              <a:t>，</a:t>
            </a:r>
            <a:endParaRPr lang="zh-CN" altLang="en-US" dirty="0"/>
          </a:p>
          <a:p>
            <a:pPr fontAlgn="auto">
              <a:lnSpc>
                <a:spcPct val="130000"/>
              </a:lnSpc>
            </a:pPr>
            <a:r>
              <a:rPr lang="zh-CN" altLang="en-US" dirty="0"/>
              <a:t>另一方面</a:t>
            </a:r>
            <a:r>
              <a:rPr lang="zh-CN" altLang="en-US" dirty="0">
                <a:solidFill>
                  <a:srgbClr val="FF0000"/>
                </a:solidFill>
              </a:rPr>
              <a:t>密封的容器阻隔</a:t>
            </a:r>
            <a:r>
              <a:rPr lang="zh-CN" altLang="en-US" dirty="0"/>
              <a:t>了外界微生物的再次入侵。</a:t>
            </a:r>
            <a:endParaRPr lang="zh-CN" altLang="en-US" dirty="0"/>
          </a:p>
        </p:txBody>
      </p:sp>
      <p:sp>
        <p:nvSpPr>
          <p:cNvPr id="4" name="文本框 3"/>
          <p:cNvSpPr txBox="1"/>
          <p:nvPr/>
        </p:nvSpPr>
        <p:spPr>
          <a:xfrm>
            <a:off x="5125720" y="1019175"/>
            <a:ext cx="5743575" cy="1198880"/>
          </a:xfrm>
          <a:prstGeom prst="rect">
            <a:avLst/>
          </a:prstGeom>
          <a:noFill/>
        </p:spPr>
        <p:txBody>
          <a:bodyPr wrap="square" rtlCol="0">
            <a:spAutoFit/>
          </a:bodyPr>
          <a:p>
            <a:r>
              <a:rPr lang="zh-CN" altLang="en-US" sz="3600"/>
              <a:t>添加大量防腐剂完全没有工艺必要性，且增加生产成本</a:t>
            </a:r>
            <a:endParaRPr lang="zh-CN" altLang="en-US" sz="3600"/>
          </a:p>
        </p:txBody>
      </p:sp>
      <p:pic>
        <p:nvPicPr>
          <p:cNvPr id="5" name="图片 4"/>
          <p:cNvPicPr>
            <a:picLocks noChangeAspect="1"/>
          </p:cNvPicPr>
          <p:nvPr/>
        </p:nvPicPr>
        <p:blipFill>
          <a:blip r:embed="rId1"/>
          <a:srcRect l="25113" t="21899" r="27019" b="51351"/>
          <a:stretch>
            <a:fillRect/>
          </a:stretch>
        </p:blipFill>
        <p:spPr>
          <a:xfrm>
            <a:off x="0" y="1230630"/>
            <a:ext cx="11467465" cy="3603625"/>
          </a:xfrm>
          <a:prstGeom prst="rect">
            <a:avLst/>
          </a:prstGeom>
        </p:spPr>
      </p:pic>
      <p:sp>
        <p:nvSpPr>
          <p:cNvPr id="6" name="矩形 5"/>
          <p:cNvSpPr/>
          <p:nvPr/>
        </p:nvSpPr>
        <p:spPr>
          <a:xfrm>
            <a:off x="257810" y="3876675"/>
            <a:ext cx="6038850" cy="495300"/>
          </a:xfrm>
          <a:prstGeom prst="rect">
            <a:avLst/>
          </a:prstGeom>
          <a:noFill/>
          <a:ln w="28575" cmpd="sng">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5801360" y="5043170"/>
            <a:ext cx="5315585" cy="953135"/>
          </a:xfrm>
          <a:prstGeom prst="rect">
            <a:avLst/>
          </a:prstGeom>
          <a:noFill/>
        </p:spPr>
        <p:txBody>
          <a:bodyPr wrap="square" rtlCol="0">
            <a:spAutoFit/>
          </a:bodyPr>
          <a:p>
            <a:r>
              <a:rPr lang="zh-CN" altLang="en-US" sz="2800"/>
              <a:t>根据国标的有关规定，绝大多数罐头食品禁止添加食品防腐剂</a:t>
            </a:r>
            <a:endParaRPr lang="zh-CN" altLang="en-US" sz="28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6" grpId="0" bldLvl="0" animBg="1"/>
      <p:bldP spid="6" grpId="1" animBg="1"/>
      <p:bldP spid="7" grpId="0"/>
      <p:bldP spid="7" grpId="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lstStyle/>
          <a:p>
            <a:r>
              <a:rPr lang="zh-CN" altLang="en-US" dirty="0">
                <a:sym typeface="+mn-ea"/>
              </a:rPr>
              <a:t>科普式造谣应当如何解决？</a:t>
            </a:r>
            <a:endParaRPr lang="zh-CN" altLang="en-US" dirty="0"/>
          </a:p>
        </p:txBody>
      </p:sp>
      <p:sp>
        <p:nvSpPr>
          <p:cNvPr id="3" name="内容占位符 2"/>
          <p:cNvSpPr>
            <a:spLocks noGrp="1"/>
          </p:cNvSpPr>
          <p:nvPr>
            <p:ph idx="1"/>
          </p:nvPr>
        </p:nvSpPr>
        <p:spPr>
          <a:xfrm>
            <a:off x="838200" y="1340485"/>
            <a:ext cx="7905115" cy="4660265"/>
          </a:xfrm>
        </p:spPr>
        <p:txBody>
          <a:bodyPr>
            <a:normAutofit/>
          </a:bodyPr>
          <a:lstStyle/>
          <a:p>
            <a:pPr fontAlgn="auto">
              <a:lnSpc>
                <a:spcPct val="100000"/>
              </a:lnSpc>
            </a:pPr>
            <a:r>
              <a:rPr lang="zh-CN" altLang="en-US" dirty="0"/>
              <a:t>罐头食品杀菌工艺主要根据具体生产的品种特性来决定杀菌的实际温度和时间，尽可能减少营养</a:t>
            </a:r>
            <a:r>
              <a:rPr lang="zh-CN" altLang="en-US" dirty="0"/>
              <a:t>损耗</a:t>
            </a:r>
            <a:endParaRPr lang="zh-CN" altLang="en-US" dirty="0"/>
          </a:p>
          <a:p>
            <a:pPr fontAlgn="auto">
              <a:lnSpc>
                <a:spcPct val="100000"/>
              </a:lnSpc>
            </a:pPr>
            <a:r>
              <a:rPr lang="zh-CN" altLang="en-US" dirty="0"/>
              <a:t>蛋白质类（尤其是胶原蛋白，如蹄筋之类）和某些允许带骨品种（如排骨、鱼类），肉质、骨质变得酥软，更有利于人体对蛋白质和骨钙的消化吸收</a:t>
            </a:r>
            <a:endParaRPr lang="zh-CN" altLang="en-US" dirty="0"/>
          </a:p>
          <a:p>
            <a:pPr fontAlgn="auto">
              <a:lnSpc>
                <a:spcPct val="100000"/>
              </a:lnSpc>
            </a:pPr>
            <a:r>
              <a:rPr lang="zh-CN" altLang="en-US" dirty="0"/>
              <a:t>一些不方便鲜食的水果，如菠萝，在杀菌后破坏了对人体造成刺激的蛋白酶，反而食用更加可口方便</a:t>
            </a:r>
            <a:endParaRPr lang="zh-CN" altLang="en-US" dirty="0"/>
          </a:p>
        </p:txBody>
      </p:sp>
      <p:sp>
        <p:nvSpPr>
          <p:cNvPr id="5" name="文本框 4"/>
          <p:cNvSpPr txBox="1"/>
          <p:nvPr/>
        </p:nvSpPr>
        <p:spPr>
          <a:xfrm>
            <a:off x="1257300" y="6229350"/>
            <a:ext cx="9182100" cy="645160"/>
          </a:xfrm>
          <a:prstGeom prst="rect">
            <a:avLst/>
          </a:prstGeom>
          <a:noFill/>
        </p:spPr>
        <p:txBody>
          <a:bodyPr wrap="square" rtlCol="0">
            <a:spAutoFit/>
          </a:bodyPr>
          <a:p>
            <a:r>
              <a:rPr lang="zh-CN" altLang="en-US"/>
              <a:t>赵曦. 为罐头食品正</a:t>
            </a:r>
            <a:r>
              <a:rPr lang="zh-CN" altLang="en-US"/>
              <a:t>名，以科普名义造谣应追责[N]. 消费日报,2021-02-02(A01).DOI:10.28866/n.cnki.nxfrb.2021.000161.</a:t>
            </a:r>
            <a:endParaRPr lang="zh-CN" altLang="en-US"/>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lstStyle/>
          <a:p>
            <a:r>
              <a:rPr lang="zh-CN" altLang="en-US" dirty="0">
                <a:sym typeface="+mn-ea"/>
              </a:rPr>
              <a:t>科普式造谣应当如何解决？</a:t>
            </a:r>
            <a:endParaRPr lang="en-US" altLang="zh-CN" dirty="0"/>
          </a:p>
        </p:txBody>
      </p:sp>
      <p:sp>
        <p:nvSpPr>
          <p:cNvPr id="3" name="内容占位符 2"/>
          <p:cNvSpPr>
            <a:spLocks noGrp="1"/>
          </p:cNvSpPr>
          <p:nvPr>
            <p:ph idx="1"/>
          </p:nvPr>
        </p:nvSpPr>
        <p:spPr>
          <a:xfrm>
            <a:off x="838200" y="1340485"/>
            <a:ext cx="10515600" cy="3880485"/>
          </a:xfrm>
        </p:spPr>
        <p:txBody>
          <a:bodyPr/>
          <a:lstStyle/>
          <a:p>
            <a:r>
              <a:rPr lang="zh-CN" altLang="en-US" dirty="0"/>
              <a:t>谣言的传播者，大多是经过平台实名认证的</a:t>
            </a:r>
            <a:r>
              <a:rPr lang="zh-CN" altLang="en-US" dirty="0">
                <a:solidFill>
                  <a:srgbClr val="FF0000"/>
                </a:solidFill>
              </a:rPr>
              <a:t>科普号</a:t>
            </a:r>
            <a:r>
              <a:rPr lang="zh-CN" altLang="en-US" dirty="0"/>
              <a:t>，部分甚至是被平台标注为优质创作者、</a:t>
            </a:r>
            <a:r>
              <a:rPr lang="zh-CN" altLang="en-US" dirty="0">
                <a:solidFill>
                  <a:srgbClr val="FF0000"/>
                </a:solidFill>
              </a:rPr>
              <a:t>健康达人</a:t>
            </a:r>
            <a:r>
              <a:rPr lang="zh-CN" altLang="en-US" dirty="0"/>
              <a:t>，还有部分作者的</a:t>
            </a:r>
            <a:r>
              <a:rPr lang="zh-CN" altLang="en-US" dirty="0">
                <a:solidFill>
                  <a:srgbClr val="FF0000"/>
                </a:solidFill>
              </a:rPr>
              <a:t>身份是医生</a:t>
            </a:r>
            <a:r>
              <a:rPr lang="zh-CN" altLang="en-US" dirty="0">
                <a:solidFill>
                  <a:schemeClr val="tx1"/>
                </a:solidFill>
              </a:rPr>
              <a:t>，</a:t>
            </a:r>
            <a:r>
              <a:rPr lang="zh-CN" altLang="en-US" dirty="0"/>
              <a:t>这些身份和标签在某种程度上，更是为其</a:t>
            </a:r>
            <a:r>
              <a:rPr lang="zh-CN" altLang="en-US" dirty="0">
                <a:solidFill>
                  <a:srgbClr val="FF0000"/>
                </a:solidFill>
              </a:rPr>
              <a:t>传播的言论增加了可信度</a:t>
            </a:r>
            <a:r>
              <a:rPr lang="zh-CN" altLang="en-US" dirty="0"/>
              <a:t>。</a:t>
            </a:r>
            <a:endParaRPr lang="zh-CN" altLang="en-US" dirty="0"/>
          </a:p>
          <a:p>
            <a:r>
              <a:rPr lang="zh-CN" altLang="en-US" dirty="0"/>
              <a:t>科学谣言经过多次发酵，不仅引发了</a:t>
            </a:r>
            <a:r>
              <a:rPr lang="zh-CN" altLang="en-US" dirty="0">
                <a:solidFill>
                  <a:srgbClr val="FF0000"/>
                </a:solidFill>
              </a:rPr>
              <a:t>公众恐慌</a:t>
            </a:r>
            <a:r>
              <a:rPr lang="zh-CN" altLang="en-US" dirty="0"/>
              <a:t>，而且给企业，甚至是制造</a:t>
            </a:r>
            <a:r>
              <a:rPr lang="zh-CN" altLang="en-US" dirty="0">
                <a:solidFill>
                  <a:schemeClr val="tx1"/>
                </a:solidFill>
              </a:rPr>
              <a:t>行业</a:t>
            </a:r>
            <a:r>
              <a:rPr lang="zh-CN" altLang="en-US" dirty="0">
                <a:solidFill>
                  <a:srgbClr val="FF0000"/>
                </a:solidFill>
              </a:rPr>
              <a:t>造成了恶劣影响</a:t>
            </a:r>
            <a:r>
              <a:rPr lang="zh-CN" altLang="en-US" dirty="0">
                <a:solidFill>
                  <a:schemeClr val="tx1"/>
                </a:solidFill>
              </a:rPr>
              <a:t>。</a:t>
            </a:r>
            <a:endParaRPr lang="zh-CN" altLang="en-US" dirty="0">
              <a:solidFill>
                <a:schemeClr val="tx1"/>
              </a:solidFill>
            </a:endParaRPr>
          </a:p>
          <a:p>
            <a:endParaRPr lang="zh-CN" altLang="en-US" dirty="0">
              <a:solidFill>
                <a:schemeClr val="tx1"/>
              </a:solidFill>
            </a:endParaRPr>
          </a:p>
          <a:p>
            <a:pPr marL="0" indent="0">
              <a:buNone/>
            </a:pPr>
            <a:r>
              <a:rPr lang="en-US" altLang="zh-CN" sz="4000" dirty="0">
                <a:solidFill>
                  <a:schemeClr val="tx1"/>
                </a:solidFill>
              </a:rPr>
              <a:t> </a:t>
            </a:r>
            <a:r>
              <a:rPr lang="zh-CN" altLang="en-US" sz="4000" dirty="0">
                <a:solidFill>
                  <a:schemeClr val="tx1"/>
                </a:solidFill>
              </a:rPr>
              <a:t>而造谣者未受到实质性惩罚</a:t>
            </a:r>
            <a:endParaRPr lang="zh-CN" altLang="en-US" sz="4000" dirty="0">
              <a:solidFill>
                <a:schemeClr val="tx1"/>
              </a:solidFill>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1" cstate="screen">
            <a:alphaModFix amt="50000"/>
            <a:lum/>
          </a:blip>
          <a:srcRect/>
          <a:stretch>
            <a:fillRect/>
          </a:stretch>
        </a:blipFill>
        <a:effectLst/>
      </p:bgPr>
    </p:bg>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6" name="TextBox 25"/>
          <p:cNvSpPr txBox="1">
            <a:spLocks noChangeArrowheads="1"/>
          </p:cNvSpPr>
          <p:nvPr/>
        </p:nvSpPr>
        <p:spPr bwMode="auto">
          <a:xfrm>
            <a:off x="3812018" y="2479462"/>
            <a:ext cx="5508060" cy="706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4000" b="1" i="0" u="none" strike="noStrike" kern="1200" cap="none" spc="0" normalizeH="0" baseline="0" noProof="0" dirty="0">
                <a:ln>
                  <a:noFill/>
                </a:ln>
                <a:solidFill>
                  <a:srgbClr val="FDCB34"/>
                </a:solidFill>
                <a:effectLst/>
                <a:uLnTx/>
                <a:uFillTx/>
                <a:latin typeface="微软雅黑" panose="020B0503020204020204" charset="-122"/>
                <a:ea typeface="微软雅黑" panose="020B0503020204020204" charset="-122"/>
                <a:cs typeface="+mn-cs"/>
              </a:rPr>
              <a:t>什么是科学技术普及？</a:t>
            </a:r>
            <a:endParaRPr kumimoji="0" lang="zh-CN" altLang="en-US" sz="4000" b="1" i="0" u="none" strike="noStrike" kern="1200" cap="none" spc="0" normalizeH="0" baseline="0" noProof="0" dirty="0">
              <a:ln>
                <a:noFill/>
              </a:ln>
              <a:solidFill>
                <a:srgbClr val="FDCB34"/>
              </a:solidFill>
              <a:effectLst/>
              <a:uLnTx/>
              <a:uFillTx/>
              <a:latin typeface="微软雅黑" panose="020B0503020204020204" charset="-122"/>
              <a:ea typeface="微软雅黑" panose="020B0503020204020204" charset="-122"/>
              <a:cs typeface="+mn-cs"/>
            </a:endParaRPr>
          </a:p>
        </p:txBody>
      </p:sp>
      <p:sp>
        <p:nvSpPr>
          <p:cNvPr id="10247" name="TextBox 26"/>
          <p:cNvSpPr txBox="1">
            <a:spLocks noChangeArrowheads="1"/>
          </p:cNvSpPr>
          <p:nvPr/>
        </p:nvSpPr>
        <p:spPr bwMode="auto">
          <a:xfrm>
            <a:off x="1198095" y="2245187"/>
            <a:ext cx="2081987" cy="19375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1995"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01</a:t>
            </a:r>
            <a:endParaRPr kumimoji="0" lang="zh-CN" altLang="en-US" sz="11995"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p:txBody>
      </p:sp>
      <p:pic>
        <p:nvPicPr>
          <p:cNvPr id="11" name="图片 10" descr="横版组合——透明.png"/>
          <p:cNvPicPr>
            <a:picLocks noChangeAspect="1"/>
          </p:cNvPicPr>
          <p:nvPr/>
        </p:nvPicPr>
        <p:blipFill>
          <a:blip r:embed="rId2" cstate="screen"/>
          <a:srcRect/>
          <a:stretch>
            <a:fillRect/>
          </a:stretch>
        </p:blipFill>
        <p:spPr bwMode="auto">
          <a:xfrm>
            <a:off x="8468075" y="127196"/>
            <a:ext cx="3429530" cy="7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本框 1"/>
          <p:cNvSpPr txBox="1"/>
          <p:nvPr/>
        </p:nvSpPr>
        <p:spPr>
          <a:xfrm>
            <a:off x="3811905" y="3472180"/>
            <a:ext cx="5798820" cy="521970"/>
          </a:xfrm>
          <a:prstGeom prst="rect">
            <a:avLst/>
          </a:prstGeom>
          <a:noFill/>
        </p:spPr>
        <p:txBody>
          <a:bodyPr wrap="square" rtlCol="0">
            <a:spAutoFit/>
          </a:bodyPr>
          <a:p>
            <a:r>
              <a:rPr lang="zh-CN" altLang="en-US" sz="2800">
                <a:solidFill>
                  <a:schemeClr val="bg1"/>
                </a:solidFill>
                <a:latin typeface="华光楷体_CNKI" panose="02000500000000000000" charset="-122"/>
                <a:ea typeface="华光楷体_CNKI" panose="02000500000000000000" charset="-122"/>
              </a:rPr>
              <a:t>科学技术普及，简称科普</a:t>
            </a:r>
            <a:endParaRPr lang="zh-CN" altLang="en-US" sz="2800">
              <a:solidFill>
                <a:schemeClr val="bg1"/>
              </a:solidFill>
              <a:latin typeface="华光楷体_CNKI" panose="02000500000000000000" charset="-122"/>
              <a:ea typeface="华光楷体_CNKI" panose="02000500000000000000" charset="-122"/>
            </a:endParaRPr>
          </a:p>
        </p:txBody>
      </p:sp>
      <p:pic>
        <p:nvPicPr>
          <p:cNvPr id="3" name="图片 2" descr="44"/>
          <p:cNvPicPr>
            <a:picLocks noChangeAspect="1"/>
          </p:cNvPicPr>
          <p:nvPr/>
        </p:nvPicPr>
        <p:blipFill>
          <a:blip r:embed="rId3"/>
          <a:stretch>
            <a:fillRect/>
          </a:stretch>
        </p:blipFill>
        <p:spPr>
          <a:xfrm>
            <a:off x="559435" y="1562735"/>
            <a:ext cx="11072495" cy="3302635"/>
          </a:xfrm>
          <a:prstGeom prst="rect">
            <a:avLst/>
          </a:prstGeom>
        </p:spPr>
      </p:pic>
      <p:sp>
        <p:nvSpPr>
          <p:cNvPr id="16" name="圆角矩形 15"/>
          <p:cNvSpPr/>
          <p:nvPr/>
        </p:nvSpPr>
        <p:spPr>
          <a:xfrm>
            <a:off x="1976120" y="4366260"/>
            <a:ext cx="3320415" cy="424180"/>
          </a:xfrm>
          <a:prstGeom prst="roundRect">
            <a:avLst/>
          </a:prstGeom>
          <a:noFill/>
          <a:ln w="28575">
            <a:solidFill>
              <a:srgbClr val="0C4994"/>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6" grpId="1"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normAutofit/>
          </a:bodyPr>
          <a:lstStyle/>
          <a:p>
            <a:r>
              <a:rPr lang="zh-CN" altLang="en-US" dirty="0">
                <a:sym typeface="+mn-ea"/>
              </a:rPr>
              <a:t>科技普及法存在的问题</a:t>
            </a:r>
            <a:endParaRPr lang="zh-CN" altLang="en-US" dirty="0"/>
          </a:p>
        </p:txBody>
      </p:sp>
      <p:sp>
        <p:nvSpPr>
          <p:cNvPr id="3" name="内容占位符 2"/>
          <p:cNvSpPr>
            <a:spLocks noGrp="1"/>
          </p:cNvSpPr>
          <p:nvPr>
            <p:ph idx="1"/>
          </p:nvPr>
        </p:nvSpPr>
        <p:spPr>
          <a:xfrm>
            <a:off x="545465" y="1364615"/>
            <a:ext cx="11101705" cy="5037455"/>
          </a:xfrm>
        </p:spPr>
        <p:txBody>
          <a:bodyPr>
            <a:normAutofit/>
          </a:bodyPr>
          <a:lstStyle/>
          <a:p>
            <a:pPr fontAlgn="auto">
              <a:lnSpc>
                <a:spcPct val="150000"/>
              </a:lnSpc>
            </a:pPr>
            <a:r>
              <a:rPr lang="zh-CN" altLang="en-US" dirty="0" smtClean="0">
                <a:latin typeface="微软雅黑" panose="020B0503020204020204" charset="-122"/>
                <a:ea typeface="微软雅黑" panose="020B0503020204020204" charset="-122"/>
                <a:sym typeface="+mn-ea"/>
              </a:rPr>
              <a:t>三、缺乏对于不同</a:t>
            </a:r>
            <a:r>
              <a:rPr lang="zh-CN" altLang="en-US" dirty="0">
                <a:latin typeface="微软雅黑" panose="020B0503020204020204" charset="-122"/>
                <a:ea typeface="微软雅黑" panose="020B0503020204020204" charset="-122"/>
                <a:sym typeface="+mn-ea"/>
              </a:rPr>
              <a:t>年龄</a:t>
            </a:r>
            <a:r>
              <a:rPr lang="zh-CN" altLang="en-US" dirty="0" smtClean="0">
                <a:latin typeface="微软雅黑" panose="020B0503020204020204" charset="-122"/>
                <a:ea typeface="微软雅黑" panose="020B0503020204020204" charset="-122"/>
                <a:sym typeface="+mn-ea"/>
              </a:rPr>
              <a:t>群体，不同地域公民开展科普工作的</a:t>
            </a:r>
            <a:r>
              <a:rPr lang="zh-CN" altLang="en-US" b="1" dirty="0" smtClean="0">
                <a:solidFill>
                  <a:schemeClr val="accent3"/>
                </a:solidFill>
                <a:latin typeface="微软雅黑" panose="020B0503020204020204" charset="-122"/>
                <a:ea typeface="微软雅黑" panose="020B0503020204020204" charset="-122"/>
                <a:sym typeface="+mn-ea"/>
              </a:rPr>
              <a:t>特殊规定或倾斜性规定</a:t>
            </a:r>
            <a:endParaRPr lang="en-US" altLang="zh-CN" b="1" dirty="0" smtClean="0">
              <a:solidFill>
                <a:schemeClr val="accent3"/>
              </a:solidFill>
              <a:latin typeface="微软雅黑" panose="020B0503020204020204" charset="-122"/>
              <a:ea typeface="微软雅黑" panose="020B0503020204020204" charset="-122"/>
            </a:endParaRPr>
          </a:p>
          <a:p>
            <a:pPr marL="0" indent="0" fontAlgn="auto">
              <a:lnSpc>
                <a:spcPct val="150000"/>
              </a:lnSpc>
              <a:buNone/>
            </a:pPr>
            <a:r>
              <a:rPr lang="zh-CN" altLang="en-US" dirty="0" smtClean="0">
                <a:latin typeface="微软雅黑" panose="020B0503020204020204" charset="-122"/>
                <a:ea typeface="微软雅黑" panose="020B0503020204020204" charset="-122"/>
                <a:sym typeface="+mn-ea"/>
              </a:rPr>
              <a:t>现行的科技普及法</a:t>
            </a:r>
            <a:r>
              <a:rPr lang="zh-CN" altLang="en-US" b="1" dirty="0" smtClean="0">
                <a:solidFill>
                  <a:srgbClr val="00B050"/>
                </a:solidFill>
                <a:latin typeface="微软雅黑" panose="020B0503020204020204" charset="-122"/>
                <a:ea typeface="微软雅黑" panose="020B0503020204020204" charset="-122"/>
                <a:sym typeface="+mn-ea"/>
              </a:rPr>
              <a:t>并未对实践中存在的公民科学素质地区性差异、群体性差异问题的应对进行规定</a:t>
            </a:r>
            <a:r>
              <a:rPr lang="zh-CN" altLang="en-US" dirty="0" smtClean="0">
                <a:latin typeface="微软雅黑" panose="020B0503020204020204" charset="-122"/>
                <a:ea typeface="微软雅黑" panose="020B0503020204020204" charset="-122"/>
                <a:sym typeface="+mn-ea"/>
              </a:rPr>
              <a:t>，因此在群体</a:t>
            </a:r>
            <a:r>
              <a:rPr lang="zh-CN" altLang="en-US" dirty="0">
                <a:latin typeface="微软雅黑" panose="020B0503020204020204" charset="-122"/>
                <a:ea typeface="微软雅黑" panose="020B0503020204020204" charset="-122"/>
                <a:sym typeface="+mn-ea"/>
              </a:rPr>
              <a:t>和</a:t>
            </a:r>
            <a:r>
              <a:rPr lang="zh-CN" altLang="en-US" dirty="0" smtClean="0">
                <a:latin typeface="微软雅黑" panose="020B0503020204020204" charset="-122"/>
                <a:ea typeface="微软雅黑" panose="020B0503020204020204" charset="-122"/>
                <a:sym typeface="+mn-ea"/>
              </a:rPr>
              <a:t>地域方面公民科学素质发展</a:t>
            </a:r>
            <a:r>
              <a:rPr lang="zh-CN" altLang="en-US" b="1" dirty="0" smtClean="0">
                <a:solidFill>
                  <a:srgbClr val="00B050"/>
                </a:solidFill>
                <a:latin typeface="微软雅黑" panose="020B0503020204020204" charset="-122"/>
                <a:ea typeface="微软雅黑" panose="020B0503020204020204" charset="-122"/>
                <a:sym typeface="+mn-ea"/>
              </a:rPr>
              <a:t>不平衡</a:t>
            </a:r>
            <a:r>
              <a:rPr lang="zh-CN" altLang="en-US" dirty="0" smtClean="0">
                <a:latin typeface="微软雅黑" panose="020B0503020204020204" charset="-122"/>
                <a:ea typeface="微软雅黑" panose="020B0503020204020204" charset="-122"/>
                <a:sym typeface="+mn-ea"/>
              </a:rPr>
              <a:t>的现象难以解决。</a:t>
            </a:r>
            <a:endParaRPr lang="en-US" altLang="zh-CN" dirty="0" smtClean="0">
              <a:latin typeface="微软雅黑" panose="020B0503020204020204" charset="-122"/>
              <a:ea typeface="微软雅黑" panose="020B0503020204020204" charset="-122"/>
            </a:endParaRPr>
          </a:p>
          <a:p>
            <a:pPr fontAlgn="auto">
              <a:lnSpc>
                <a:spcPct val="150000"/>
              </a:lnSpc>
            </a:pPr>
            <a:endParaRPr lang="zh-CN" altLang="en-US"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normAutofit/>
          </a:bodyPr>
          <a:lstStyle/>
          <a:p>
            <a:r>
              <a:rPr lang="zh-CN" altLang="en-US" dirty="0">
                <a:sym typeface="+mn-ea"/>
              </a:rPr>
              <a:t>科技普及法存在的问题</a:t>
            </a:r>
            <a:endParaRPr lang="zh-CN" altLang="en-US" dirty="0"/>
          </a:p>
        </p:txBody>
      </p:sp>
      <p:sp>
        <p:nvSpPr>
          <p:cNvPr id="3" name="内容占位符 2"/>
          <p:cNvSpPr>
            <a:spLocks noGrp="1"/>
          </p:cNvSpPr>
          <p:nvPr>
            <p:ph idx="1"/>
          </p:nvPr>
        </p:nvSpPr>
        <p:spPr>
          <a:xfrm>
            <a:off x="545465" y="1155700"/>
            <a:ext cx="11101705" cy="4866005"/>
          </a:xfrm>
        </p:spPr>
        <p:txBody>
          <a:bodyPr>
            <a:normAutofit fontScale="90000"/>
          </a:bodyPr>
          <a:lstStyle/>
          <a:p>
            <a:pPr fontAlgn="auto">
              <a:lnSpc>
                <a:spcPct val="150000"/>
              </a:lnSpc>
            </a:pPr>
            <a:r>
              <a:rPr lang="zh-CN" altLang="en-US" dirty="0" smtClean="0">
                <a:latin typeface="微软雅黑" panose="020B0503020204020204" charset="-122"/>
                <a:ea typeface="微软雅黑" panose="020B0503020204020204" charset="-122"/>
                <a:sym typeface="+mn-ea"/>
              </a:rPr>
              <a:t>四、</a:t>
            </a:r>
            <a:r>
              <a:rPr lang="zh-CN" altLang="en-US" dirty="0">
                <a:latin typeface="微软雅黑" panose="020B0503020204020204" charset="-122"/>
                <a:ea typeface="微软雅黑" panose="020B0503020204020204" charset="-122"/>
                <a:sym typeface="+mn-ea"/>
              </a:rPr>
              <a:t>科普的</a:t>
            </a:r>
            <a:r>
              <a:rPr lang="zh-CN" altLang="en-US" dirty="0">
                <a:solidFill>
                  <a:schemeClr val="accent3"/>
                </a:solidFill>
                <a:latin typeface="微软雅黑" panose="020B0503020204020204" charset="-122"/>
                <a:ea typeface="微软雅黑" panose="020B0503020204020204" charset="-122"/>
                <a:sym typeface="+mn-ea"/>
              </a:rPr>
              <a:t>公益属性</a:t>
            </a:r>
            <a:r>
              <a:rPr lang="zh-CN" altLang="en-US" dirty="0">
                <a:latin typeface="微软雅黑" panose="020B0503020204020204" charset="-122"/>
                <a:ea typeface="微软雅黑" panose="020B0503020204020204" charset="-122"/>
                <a:sym typeface="+mn-ea"/>
              </a:rPr>
              <a:t>和</a:t>
            </a:r>
            <a:r>
              <a:rPr lang="zh-CN" altLang="en-US" dirty="0">
                <a:solidFill>
                  <a:schemeClr val="accent3"/>
                </a:solidFill>
                <a:latin typeface="微软雅黑" panose="020B0503020204020204" charset="-122"/>
                <a:ea typeface="微软雅黑" panose="020B0503020204020204" charset="-122"/>
                <a:sym typeface="+mn-ea"/>
              </a:rPr>
              <a:t>市场属性</a:t>
            </a:r>
            <a:r>
              <a:rPr lang="zh-CN" altLang="en-US" dirty="0">
                <a:solidFill>
                  <a:schemeClr val="tx1"/>
                </a:solidFill>
                <a:latin typeface="微软雅黑" panose="020B0503020204020204" charset="-122"/>
                <a:ea typeface="微软雅黑" panose="020B0503020204020204" charset="-122"/>
                <a:sym typeface="+mn-ea"/>
              </a:rPr>
              <a:t>定位</a:t>
            </a:r>
            <a:r>
              <a:rPr lang="zh-CN" altLang="en-US" dirty="0">
                <a:latin typeface="微软雅黑" panose="020B0503020204020204" charset="-122"/>
                <a:ea typeface="微软雅黑" panose="020B0503020204020204" charset="-122"/>
                <a:sym typeface="+mn-ea"/>
              </a:rPr>
              <a:t>不明朗</a:t>
            </a:r>
            <a:endParaRPr lang="zh-CN" altLang="en-US" dirty="0">
              <a:latin typeface="微软雅黑" panose="020B0503020204020204" charset="-122"/>
              <a:ea typeface="微软雅黑" panose="020B0503020204020204" charset="-122"/>
              <a:sym typeface="+mn-ea"/>
            </a:endParaRPr>
          </a:p>
          <a:p>
            <a:pPr marL="0" indent="0" fontAlgn="auto">
              <a:lnSpc>
                <a:spcPct val="150000"/>
              </a:lnSpc>
              <a:buNone/>
            </a:pPr>
            <a:r>
              <a:rPr lang="en-US" altLang="zh-CN" dirty="0"/>
              <a:t>    </a:t>
            </a:r>
            <a:r>
              <a:rPr lang="zh-CN" altLang="en-US" dirty="0"/>
              <a:t>长期以来，国家把科普事业作为公益事业，国家在这一方面加大投入，但因为科普的公益性，其产出效率低，“重活动、轻能力，重形式、轻内涵，重过程、轻绩效”问题突出，致使“叫好不叫座”现象长期存在。</a:t>
            </a:r>
            <a:endParaRPr lang="zh-CN" altLang="en-US" dirty="0"/>
          </a:p>
          <a:p>
            <a:pPr marL="0" indent="0" fontAlgn="auto">
              <a:lnSpc>
                <a:spcPct val="150000"/>
              </a:lnSpc>
              <a:buNone/>
            </a:pPr>
            <a:r>
              <a:rPr lang="en-US" altLang="zh-CN" dirty="0"/>
              <a:t>    </a:t>
            </a:r>
            <a:r>
              <a:rPr lang="zh-CN" altLang="en-US" dirty="0"/>
              <a:t>近年来，社会力量开始参与科普事业，为科普事业注入了活力，科普活动开展得红红火火。然而，当前社会力量兴办科普事业还存在政策瓶颈，《科普法》规定的国家投入、政策准入、税收减免等都没有落地政策。</a:t>
            </a:r>
            <a:endParaRPr lang="zh-CN" altLang="en-US" dirty="0"/>
          </a:p>
        </p:txBody>
      </p:sp>
      <p:sp>
        <p:nvSpPr>
          <p:cNvPr id="4" name="文本框 3"/>
          <p:cNvSpPr txBox="1"/>
          <p:nvPr/>
        </p:nvSpPr>
        <p:spPr>
          <a:xfrm>
            <a:off x="813435" y="5848350"/>
            <a:ext cx="10248265" cy="645160"/>
          </a:xfrm>
          <a:prstGeom prst="rect">
            <a:avLst/>
          </a:prstGeom>
          <a:noFill/>
        </p:spPr>
        <p:txBody>
          <a:bodyPr wrap="square" rtlCol="0">
            <a:spAutoFit/>
          </a:bodyPr>
          <a:p>
            <a:r>
              <a:rPr lang="zh-CN" altLang="en-US"/>
              <a:t>杨多文. 关于《中华人民共和国科学技术普及法》实施的思考与建议[C]//中国科普理论与实践探索——第二十六届全国科普理论研讨会论文集.,2019:399-409.DOI:10.26914/c.cnkihy.2019.092317.</a:t>
            </a:r>
            <a:endParaRPr lang="zh-CN" altLang="en-US"/>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normAutofit/>
          </a:bodyPr>
          <a:lstStyle/>
          <a:p>
            <a:r>
              <a:rPr lang="zh-CN" altLang="en-US" dirty="0" smtClean="0">
                <a:sym typeface="+mn-ea"/>
              </a:rPr>
              <a:t>对科技普及法</a:t>
            </a:r>
            <a:r>
              <a:rPr lang="zh-CN" altLang="en-US" dirty="0">
                <a:sym typeface="+mn-ea"/>
              </a:rPr>
              <a:t>完善</a:t>
            </a:r>
            <a:r>
              <a:rPr lang="zh-CN" altLang="en-US" dirty="0" smtClean="0">
                <a:sym typeface="+mn-ea"/>
              </a:rPr>
              <a:t>的建议</a:t>
            </a:r>
            <a:endParaRPr lang="zh-CN" altLang="en-US" dirty="0"/>
          </a:p>
        </p:txBody>
      </p:sp>
      <p:sp>
        <p:nvSpPr>
          <p:cNvPr id="3" name="内容占位符 2"/>
          <p:cNvSpPr>
            <a:spLocks noGrp="1"/>
          </p:cNvSpPr>
          <p:nvPr>
            <p:ph idx="1"/>
          </p:nvPr>
        </p:nvSpPr>
        <p:spPr/>
        <p:txBody>
          <a:bodyPr>
            <a:normAutofit/>
          </a:bodyPr>
          <a:lstStyle/>
          <a:p>
            <a:pPr>
              <a:lnSpc>
                <a:spcPct val="150000"/>
              </a:lnSpc>
            </a:pPr>
            <a:r>
              <a:rPr lang="zh-CN" altLang="en-US" dirty="0" smtClean="0">
                <a:sym typeface="+mn-ea"/>
              </a:rPr>
              <a:t>一、明确规定</a:t>
            </a:r>
            <a:r>
              <a:rPr lang="zh-CN" altLang="en-US" dirty="0" smtClean="0">
                <a:solidFill>
                  <a:schemeClr val="accent3"/>
                </a:solidFill>
                <a:sym typeface="+mn-ea"/>
              </a:rPr>
              <a:t>违反科技普及义务的法律责任</a:t>
            </a:r>
            <a:r>
              <a:rPr lang="zh-CN" altLang="en-US" dirty="0" smtClean="0">
                <a:sym typeface="+mn-ea"/>
              </a:rPr>
              <a:t>，</a:t>
            </a:r>
            <a:r>
              <a:rPr lang="zh-CN" altLang="en-US" dirty="0" smtClean="0">
                <a:sym typeface="+mn-ea"/>
              </a:rPr>
              <a:t>增强《科普法》的法律效力</a:t>
            </a:r>
            <a:endParaRPr lang="zh-CN" altLang="en-US" dirty="0" smtClean="0">
              <a:sym typeface="+mn-ea"/>
            </a:endParaRPr>
          </a:p>
          <a:p>
            <a:pPr>
              <a:lnSpc>
                <a:spcPct val="150000"/>
              </a:lnSpc>
            </a:pPr>
            <a:r>
              <a:rPr lang="zh-CN" altLang="en-US" dirty="0" smtClean="0">
                <a:sym typeface="+mn-ea"/>
              </a:rPr>
              <a:t>二、出台《实施细则》或《实施条例》，使得《科普法》的一些原则规定细化、具体化</a:t>
            </a:r>
            <a:endParaRPr lang="zh-CN" altLang="en-US" dirty="0" smtClean="0">
              <a:sym typeface="+mn-ea"/>
            </a:endParaRPr>
          </a:p>
          <a:p>
            <a:pPr>
              <a:lnSpc>
                <a:spcPct val="150000"/>
              </a:lnSpc>
            </a:pPr>
            <a:r>
              <a:rPr lang="zh-CN" altLang="en-US" sz="2000" dirty="0" smtClean="0">
                <a:sym typeface="+mn-ea"/>
              </a:rPr>
              <a:t>科普投入、科普基础设施建设；科技、教育、文化工作者、公民，科研机构、学校、企业、事业单位、新闻出版机构、军队、武警等开展科普的义务应作出明确的法律规定</a:t>
            </a:r>
            <a:endParaRPr lang="zh-CN" altLang="en-US" sz="2000" dirty="0" smtClean="0">
              <a:sym typeface="+mn-ea"/>
            </a:endParaRPr>
          </a:p>
          <a:p>
            <a:pPr>
              <a:lnSpc>
                <a:spcPct val="150000"/>
              </a:lnSpc>
            </a:pPr>
            <a:r>
              <a:rPr lang="zh-CN" altLang="en-US" sz="2000" dirty="0" smtClean="0">
                <a:sym typeface="+mn-ea"/>
              </a:rPr>
              <a:t>科普成果的评价</a:t>
            </a:r>
            <a:r>
              <a:rPr lang="zh-CN" altLang="en-US" sz="2000" dirty="0" smtClean="0">
                <a:sym typeface="+mn-ea"/>
              </a:rPr>
              <a:t>标准、制定科普市场化运作制度</a:t>
            </a:r>
            <a:endParaRPr lang="zh-CN" altLang="en-US" sz="2000" dirty="0" smtClean="0">
              <a:sym typeface="+mn-ea"/>
            </a:endParaRPr>
          </a:p>
        </p:txBody>
      </p:sp>
      <p:sp>
        <p:nvSpPr>
          <p:cNvPr id="4" name="文本框 3"/>
          <p:cNvSpPr txBox="1"/>
          <p:nvPr/>
        </p:nvSpPr>
        <p:spPr>
          <a:xfrm>
            <a:off x="1083310" y="5756910"/>
            <a:ext cx="10270490" cy="645160"/>
          </a:xfrm>
          <a:prstGeom prst="rect">
            <a:avLst/>
          </a:prstGeom>
          <a:noFill/>
        </p:spPr>
        <p:txBody>
          <a:bodyPr wrap="square" rtlCol="0">
            <a:spAutoFit/>
          </a:bodyPr>
          <a:p>
            <a:r>
              <a:rPr lang="zh-CN" altLang="en-US"/>
              <a:t>中国科学院科学传播研究中心副主任  邱成利. 《科普法》需要与时俱进[N]. 人民政协报,2021-11-26(008).</a:t>
            </a:r>
            <a:endParaRPr lang="zh-CN" altLang="en-US"/>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normAutofit/>
          </a:bodyPr>
          <a:lstStyle/>
          <a:p>
            <a:r>
              <a:rPr lang="zh-CN" altLang="en-US" dirty="0" smtClean="0">
                <a:sym typeface="+mn-ea"/>
              </a:rPr>
              <a:t>对科技普及法</a:t>
            </a:r>
            <a:r>
              <a:rPr lang="zh-CN" altLang="en-US" dirty="0">
                <a:sym typeface="+mn-ea"/>
              </a:rPr>
              <a:t>完善</a:t>
            </a:r>
            <a:r>
              <a:rPr lang="zh-CN" altLang="en-US" dirty="0" smtClean="0">
                <a:sym typeface="+mn-ea"/>
              </a:rPr>
              <a:t>的建议</a:t>
            </a:r>
            <a:endParaRPr lang="zh-CN" altLang="en-US" dirty="0"/>
          </a:p>
        </p:txBody>
      </p:sp>
      <p:sp>
        <p:nvSpPr>
          <p:cNvPr id="3" name="内容占位符 2"/>
          <p:cNvSpPr>
            <a:spLocks noGrp="1"/>
          </p:cNvSpPr>
          <p:nvPr>
            <p:ph idx="1"/>
          </p:nvPr>
        </p:nvSpPr>
        <p:spPr/>
        <p:txBody>
          <a:bodyPr>
            <a:normAutofit/>
          </a:bodyPr>
          <a:lstStyle/>
          <a:p>
            <a:pPr>
              <a:lnSpc>
                <a:spcPct val="150000"/>
              </a:lnSpc>
            </a:pPr>
            <a:r>
              <a:rPr lang="zh-CN" altLang="en-US" dirty="0">
                <a:sym typeface="+mn-ea"/>
              </a:rPr>
              <a:t>三、通过规定对经济欠发达地区</a:t>
            </a:r>
            <a:r>
              <a:rPr lang="zh-CN" altLang="en-US" dirty="0">
                <a:solidFill>
                  <a:schemeClr val="accent3"/>
                </a:solidFill>
                <a:sym typeface="+mn-ea"/>
              </a:rPr>
              <a:t>基础设施的倾斜性配置，科普经费的倾斜性投入，科普人才的流动机制，</a:t>
            </a:r>
            <a:r>
              <a:rPr lang="zh-CN" altLang="en-US" dirty="0">
                <a:sym typeface="+mn-ea"/>
              </a:rPr>
              <a:t>有针对性地解决科普水平的地区</a:t>
            </a:r>
            <a:r>
              <a:rPr lang="zh-CN" altLang="en-US" dirty="0" smtClean="0">
                <a:sym typeface="+mn-ea"/>
              </a:rPr>
              <a:t>差异</a:t>
            </a:r>
            <a:endParaRPr lang="en-US" altLang="zh-CN" dirty="0" smtClean="0"/>
          </a:p>
          <a:p>
            <a:pPr>
              <a:lnSpc>
                <a:spcPct val="150000"/>
              </a:lnSpc>
            </a:pPr>
            <a:endParaRPr lang="en-US" altLang="zh-CN" dirty="0"/>
          </a:p>
          <a:p>
            <a:pPr>
              <a:lnSpc>
                <a:spcPct val="150000"/>
              </a:lnSpc>
            </a:pPr>
            <a:r>
              <a:rPr lang="zh-CN" altLang="en-US" dirty="0">
                <a:sym typeface="+mn-ea"/>
              </a:rPr>
              <a:t>四、鼓励各责任主体</a:t>
            </a:r>
            <a:r>
              <a:rPr lang="zh-CN" altLang="en-US" dirty="0">
                <a:solidFill>
                  <a:schemeClr val="accent3"/>
                </a:solidFill>
                <a:sym typeface="+mn-ea"/>
              </a:rPr>
              <a:t>针对老年群体开展专门的科普活动</a:t>
            </a:r>
            <a:r>
              <a:rPr lang="zh-CN" altLang="en-US" dirty="0">
                <a:sym typeface="+mn-ea"/>
              </a:rPr>
              <a:t>，缩小不同年龄群体的科学素质差距</a:t>
            </a:r>
            <a:endParaRPr lang="zh-CN" altLang="en-US" dirty="0"/>
          </a:p>
          <a:p>
            <a:endParaRPr lang="zh-CN" altLang="en-US"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normAutofit/>
          </a:bodyPr>
          <a:lstStyle/>
          <a:p>
            <a:pPr algn="ctr"/>
            <a:r>
              <a:rPr lang="en-US" altLang="zh-CN" dirty="0"/>
              <a:t>            </a:t>
            </a:r>
            <a:r>
              <a:rPr lang="zh-CN" altLang="en-US" dirty="0"/>
              <a:t>科普主体存在的</a:t>
            </a:r>
            <a:r>
              <a:rPr lang="zh-CN" altLang="en-US" dirty="0"/>
              <a:t>问题</a:t>
            </a:r>
            <a:endParaRPr lang="zh-CN" altLang="en-US" dirty="0"/>
          </a:p>
        </p:txBody>
      </p:sp>
      <p:sp>
        <p:nvSpPr>
          <p:cNvPr id="3" name="内容占位符 2"/>
          <p:cNvSpPr>
            <a:spLocks noGrp="1"/>
          </p:cNvSpPr>
          <p:nvPr>
            <p:ph idx="1"/>
          </p:nvPr>
        </p:nvSpPr>
        <p:spPr/>
        <p:txBody>
          <a:bodyPr/>
          <a:lstStyle/>
          <a:p>
            <a:r>
              <a:rPr lang="zh-CN" altLang="en-US" sz="3600" dirty="0"/>
              <a:t>大学实施科普的问题</a:t>
            </a:r>
            <a:endParaRPr lang="zh-CN" altLang="en-US" sz="3600" dirty="0"/>
          </a:p>
          <a:p>
            <a:endParaRPr lang="zh-CN" altLang="en-US" sz="3600" dirty="0"/>
          </a:p>
          <a:p>
            <a:r>
              <a:rPr lang="zh-CN" altLang="en-US" sz="3600" dirty="0"/>
              <a:t>科研人员实施科普的问题</a:t>
            </a:r>
            <a:endParaRPr lang="zh-CN" altLang="en-US" sz="3600" dirty="0"/>
          </a:p>
          <a:p>
            <a:endParaRPr lang="zh-CN" altLang="en-US" sz="3600" dirty="0"/>
          </a:p>
          <a:p>
            <a:r>
              <a:rPr lang="zh-CN" altLang="en-US" sz="3600" dirty="0"/>
              <a:t>科研机构实施</a:t>
            </a:r>
            <a:r>
              <a:rPr lang="zh-CN" altLang="en-US" sz="3600" dirty="0"/>
              <a:t>科普的问题</a:t>
            </a:r>
            <a:endParaRPr lang="zh-CN" altLang="en-US" sz="3600" dirty="0"/>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lstStyle/>
          <a:p>
            <a:r>
              <a:rPr lang="zh-CN" altLang="en-US" dirty="0"/>
              <a:t>大学实施科普</a:t>
            </a:r>
            <a:r>
              <a:rPr lang="zh-CN" altLang="en-US" dirty="0"/>
              <a:t>的问题</a:t>
            </a:r>
            <a:endParaRPr lang="zh-CN" altLang="en-US" dirty="0"/>
          </a:p>
        </p:txBody>
      </p:sp>
      <p:sp>
        <p:nvSpPr>
          <p:cNvPr id="3" name="内容占位符 2"/>
          <p:cNvSpPr>
            <a:spLocks noGrp="1"/>
          </p:cNvSpPr>
          <p:nvPr>
            <p:ph idx="1"/>
          </p:nvPr>
        </p:nvSpPr>
        <p:spPr>
          <a:xfrm>
            <a:off x="838200" y="1172845"/>
            <a:ext cx="10744200" cy="5494655"/>
          </a:xfrm>
        </p:spPr>
        <p:txBody>
          <a:bodyPr>
            <a:normAutofit fontScale="80000"/>
          </a:bodyPr>
          <a:lstStyle/>
          <a:p>
            <a:pPr indent="0" fontAlgn="auto">
              <a:lnSpc>
                <a:spcPts val="3260"/>
              </a:lnSpc>
            </a:pPr>
            <a:r>
              <a:rPr lang="zh-CN" altLang="en-US" sz="3100" dirty="0"/>
              <a:t>没有合适的评判标准</a:t>
            </a:r>
            <a:endParaRPr lang="zh-CN" altLang="en-US" sz="3100" dirty="0"/>
          </a:p>
          <a:p>
            <a:pPr marL="0" indent="0" fontAlgn="auto">
              <a:lnSpc>
                <a:spcPts val="3260"/>
              </a:lnSpc>
              <a:buNone/>
            </a:pPr>
            <a:r>
              <a:rPr lang="en-US" altLang="zh-CN" sz="3100" dirty="0"/>
              <a:t>       </a:t>
            </a:r>
            <a:r>
              <a:rPr lang="zh-CN" altLang="en-US" sz="3100" dirty="0"/>
              <a:t>对高校教师做科普并没有制度上的规定以及相应的评价激励机制。在校内现行的科普评价体系，依靠热情和奉献去做科普的教师（包括学生）无法在如年终考核、评优、职称晋升等方面得到相应的认定或认可。</a:t>
            </a:r>
            <a:endParaRPr lang="zh-CN" altLang="en-US" sz="3100" dirty="0"/>
          </a:p>
          <a:p>
            <a:pPr indent="0" fontAlgn="auto">
              <a:lnSpc>
                <a:spcPts val="3260"/>
              </a:lnSpc>
            </a:pPr>
            <a:r>
              <a:rPr lang="zh-CN" altLang="en-US" sz="3100" dirty="0"/>
              <a:t>大学科普服务责权的概念边界需要厘清</a:t>
            </a:r>
            <a:endParaRPr lang="zh-CN" altLang="en-US" sz="3100" dirty="0"/>
          </a:p>
          <a:p>
            <a:pPr marL="0" indent="0" fontAlgn="auto">
              <a:lnSpc>
                <a:spcPts val="3260"/>
              </a:lnSpc>
              <a:buNone/>
            </a:pPr>
            <a:r>
              <a:rPr lang="en-US" altLang="zh-CN" sz="3100" dirty="0"/>
              <a:t>       </a:t>
            </a:r>
            <a:r>
              <a:rPr lang="zh-CN" altLang="en-US" sz="3100" dirty="0"/>
              <a:t>比如，医科类大学或下设附属医院的大学所开展的科普工作如何计入；大学自发、半自发涌现的“科普网红”的统计指标归属；大学科研成果中存在“科普性”如何判定；公益性科普行为和市场项目、产业推广属性较强的经营性科普行为的界定与包容尺度等问题。综合而言，当前亟需从主体、内容、对象、服务形态等几大维度将大学科普工作责权的概念边界问题尽可能厘清。</a:t>
            </a:r>
            <a:endParaRPr lang="zh-CN" altLang="en-US" sz="3100" dirty="0"/>
          </a:p>
          <a:p>
            <a:pPr marL="0" indent="0">
              <a:buNone/>
            </a:pPr>
            <a:r>
              <a:rPr lang="en-US" altLang="zh-CN" dirty="0"/>
              <a:t>       </a:t>
            </a:r>
            <a:endParaRPr lang="zh-CN" altLang="en-US" dirty="0"/>
          </a:p>
          <a:p>
            <a:pPr marL="0" indent="0">
              <a:buNone/>
            </a:pPr>
            <a:endParaRPr lang="zh-CN" altLang="en-US" dirty="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lstStyle/>
          <a:p>
            <a:r>
              <a:rPr lang="zh-CN" altLang="en-US" dirty="0">
                <a:sym typeface="+mn-ea"/>
              </a:rPr>
              <a:t>对大学实施科普问题的</a:t>
            </a:r>
            <a:r>
              <a:rPr lang="zh-CN" altLang="en-US" dirty="0"/>
              <a:t>对策</a:t>
            </a:r>
            <a:endParaRPr lang="zh-CN" altLang="en-US" dirty="0"/>
          </a:p>
        </p:txBody>
      </p:sp>
      <p:sp>
        <p:nvSpPr>
          <p:cNvPr id="3" name="内容占位符 2"/>
          <p:cNvSpPr>
            <a:spLocks noGrp="1"/>
          </p:cNvSpPr>
          <p:nvPr>
            <p:ph idx="1"/>
          </p:nvPr>
        </p:nvSpPr>
        <p:spPr>
          <a:xfrm>
            <a:off x="838200" y="1188720"/>
            <a:ext cx="10515600" cy="5213350"/>
          </a:xfrm>
        </p:spPr>
        <p:txBody>
          <a:bodyPr/>
          <a:lstStyle/>
          <a:p>
            <a:r>
              <a:rPr lang="zh-CN" altLang="en-US" dirty="0"/>
              <a:t>制定大学科普责任评估制度</a:t>
            </a:r>
            <a:endParaRPr lang="zh-CN" altLang="en-US" dirty="0"/>
          </a:p>
          <a:p>
            <a:pPr marL="0" indent="0">
              <a:buNone/>
            </a:pPr>
            <a:r>
              <a:rPr lang="en-US" altLang="zh-CN" dirty="0"/>
              <a:t>       </a:t>
            </a:r>
            <a:r>
              <a:rPr lang="zh-CN" altLang="en-US" dirty="0"/>
              <a:t>在大学体系里成立具有统筹性质的科普机构，确定本校科普工作的责任归口，为进一步厘清科普服务概念、优化统计口径奠定基础。</a:t>
            </a:r>
            <a:endParaRPr lang="zh-CN" altLang="en-US" dirty="0"/>
          </a:p>
          <a:p>
            <a:r>
              <a:rPr lang="zh-CN" altLang="en-US" dirty="0"/>
              <a:t>自评他评相结合，分类评估相区别</a:t>
            </a:r>
            <a:endParaRPr lang="zh-CN" altLang="en-US" dirty="0"/>
          </a:p>
          <a:p>
            <a:pPr marL="0" indent="0">
              <a:buNone/>
            </a:pPr>
            <a:r>
              <a:rPr lang="en-US" altLang="zh-CN" dirty="0">
                <a:sym typeface="+mn-ea"/>
              </a:rPr>
              <a:t>       </a:t>
            </a:r>
            <a:r>
              <a:rPr lang="zh-CN" altLang="en-US" dirty="0">
                <a:sym typeface="+mn-ea"/>
              </a:rPr>
              <a:t>在委托第三方机构评估之前，</a:t>
            </a:r>
            <a:r>
              <a:rPr lang="zh-CN" altLang="en-US" dirty="0"/>
              <a:t>同步考虑大学科普工作的评估，设计自查自评环节，以反映不同大学的科普诉求、方式特点等。</a:t>
            </a:r>
            <a:endParaRPr lang="zh-CN" altLang="en-US" dirty="0"/>
          </a:p>
          <a:p>
            <a:r>
              <a:rPr lang="zh-CN" altLang="en-US" dirty="0"/>
              <a:t>建立科普奖励激励机制，切实增强大学科普责任荣誉感</a:t>
            </a:r>
            <a:endParaRPr lang="zh-CN" altLang="en-US" dirty="0"/>
          </a:p>
          <a:p>
            <a:pPr marL="0" indent="0">
              <a:buNone/>
            </a:pPr>
            <a:r>
              <a:rPr lang="en-US" altLang="zh-CN" dirty="0"/>
              <a:t>       </a:t>
            </a:r>
            <a:r>
              <a:rPr lang="zh-CN" altLang="en-US" dirty="0"/>
              <a:t>开展科普职称评定、科普学分使用、年终科普绩效奖励等，充分肯定师生在科普责任方面的积极贡献，不断激励师生参与科普工作的认同行为，增强科普责任信念。</a:t>
            </a:r>
            <a:endParaRPr lang="zh-CN" altLang="en-US" dirty="0"/>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normAutofit/>
          </a:bodyPr>
          <a:lstStyle/>
          <a:p>
            <a:r>
              <a:rPr lang="zh-CN" altLang="en-US" dirty="0">
                <a:sym typeface="+mn-ea"/>
              </a:rPr>
              <a:t>科研人员实施科普的问题</a:t>
            </a:r>
            <a:endParaRPr lang="zh-CN" altLang="en-US" dirty="0"/>
          </a:p>
        </p:txBody>
      </p:sp>
      <p:sp>
        <p:nvSpPr>
          <p:cNvPr id="3" name="内容占位符 2"/>
          <p:cNvSpPr>
            <a:spLocks noGrp="1"/>
          </p:cNvSpPr>
          <p:nvPr>
            <p:ph idx="1"/>
          </p:nvPr>
        </p:nvSpPr>
        <p:spPr>
          <a:xfrm>
            <a:off x="838200" y="1228725"/>
            <a:ext cx="10515600" cy="5422265"/>
          </a:xfrm>
        </p:spPr>
        <p:txBody>
          <a:bodyPr>
            <a:normAutofit fontScale="90000"/>
          </a:bodyPr>
          <a:lstStyle/>
          <a:p>
            <a:pPr indent="0" fontAlgn="auto">
              <a:lnSpc>
                <a:spcPts val="3460"/>
              </a:lnSpc>
            </a:pPr>
            <a:r>
              <a:rPr lang="zh-CN" altLang="en-US" dirty="0"/>
              <a:t>科研人员不愿做科普</a:t>
            </a:r>
            <a:endParaRPr lang="zh-CN" altLang="en-US" dirty="0"/>
          </a:p>
          <a:p>
            <a:pPr marL="0" indent="0" fontAlgn="auto">
              <a:lnSpc>
                <a:spcPts val="3460"/>
              </a:lnSpc>
              <a:buNone/>
            </a:pPr>
            <a:r>
              <a:rPr lang="en-US" altLang="zh-CN" dirty="0">
                <a:sym typeface="+mn-ea"/>
              </a:rPr>
              <a:t>      </a:t>
            </a:r>
            <a:r>
              <a:rPr lang="zh-CN" altLang="en-US" dirty="0">
                <a:sym typeface="+mn-ea"/>
              </a:rPr>
              <a:t>虽然对于科研人员从事科学普及工作有相关的规定和要求，但是科学普及工作还未成为所有科研项目结题的必要条件以及科研人员绩效考核的条件之一。在现有科研考核指挥棒的作用下，许多科研人员，尤其是面临着生存和职称晋升双重压力的青年科研人员，在科学普及中存在着心有余而力不足的现象。从而限制了部分科研人员投身科普工作。</a:t>
            </a:r>
            <a:endParaRPr lang="zh-CN" altLang="en-US" dirty="0"/>
          </a:p>
          <a:p>
            <a:pPr indent="0" fontAlgn="auto">
              <a:lnSpc>
                <a:spcPts val="3460"/>
              </a:lnSpc>
            </a:pPr>
            <a:r>
              <a:rPr lang="zh-CN" altLang="en-US" dirty="0"/>
              <a:t>科研人员不屑做科普</a:t>
            </a:r>
            <a:endParaRPr lang="zh-CN" altLang="en-US" dirty="0"/>
          </a:p>
          <a:p>
            <a:pPr marL="0" indent="0">
              <a:buNone/>
            </a:pPr>
            <a:r>
              <a:rPr lang="en-US" altLang="zh-CN" dirty="0"/>
              <a:t>      长期以来，科普工作</a:t>
            </a:r>
            <a:r>
              <a:rPr lang="zh-CN" altLang="en-US" dirty="0"/>
              <a:t>被轻视，</a:t>
            </a:r>
            <a:r>
              <a:rPr lang="en-US" altLang="zh-CN" dirty="0"/>
              <a:t>“做不好科研的人才去做科普”</a:t>
            </a:r>
            <a:r>
              <a:rPr lang="zh-CN" altLang="en-US" dirty="0"/>
              <a:t>导致</a:t>
            </a:r>
            <a:r>
              <a:rPr lang="en-US" altLang="zh-CN" dirty="0"/>
              <a:t>从事具体科普工作的人员比例偏低。一线科研工作者从事科普工作往往会被认为是不务正业、不思进取。从而导致了开展科学普及工作被认为是“好出风头”、“想出名”，这也消磨了部分科研人员从事科学普及工作的热情和积极性</a:t>
            </a:r>
            <a:r>
              <a:rPr lang="zh-CN" altLang="en-US" dirty="0"/>
              <a:t>。</a:t>
            </a:r>
            <a:endParaRPr lang="en-US" altLang="zh-CN" dirty="0"/>
          </a:p>
          <a:p>
            <a:pPr marL="0" indent="0">
              <a:buNone/>
            </a:pPr>
            <a:endParaRPr lang="zh-CN" altLang="en-US" dirty="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normAutofit/>
          </a:bodyPr>
          <a:lstStyle/>
          <a:p>
            <a:r>
              <a:rPr lang="zh-CN" altLang="en-US" dirty="0">
                <a:sym typeface="+mn-ea"/>
              </a:rPr>
              <a:t>科研人员实施科普的问题</a:t>
            </a:r>
            <a:endParaRPr lang="zh-CN" altLang="en-US" dirty="0"/>
          </a:p>
        </p:txBody>
      </p:sp>
      <p:sp>
        <p:nvSpPr>
          <p:cNvPr id="3" name="内容占位符 2"/>
          <p:cNvSpPr>
            <a:spLocks noGrp="1"/>
          </p:cNvSpPr>
          <p:nvPr>
            <p:ph idx="1"/>
          </p:nvPr>
        </p:nvSpPr>
        <p:spPr>
          <a:xfrm>
            <a:off x="838200" y="1207135"/>
            <a:ext cx="10876915" cy="5518785"/>
          </a:xfrm>
        </p:spPr>
        <p:txBody>
          <a:bodyPr>
            <a:normAutofit/>
          </a:bodyPr>
          <a:lstStyle/>
          <a:p>
            <a:pPr indent="0" fontAlgn="auto">
              <a:lnSpc>
                <a:spcPts val="3280"/>
              </a:lnSpc>
            </a:pPr>
            <a:r>
              <a:rPr lang="zh-CN" altLang="en-US" sz="2400" dirty="0"/>
              <a:t>科研人员不敢做科普</a:t>
            </a:r>
            <a:endParaRPr lang="zh-CN" altLang="en-US" sz="2400" dirty="0"/>
          </a:p>
          <a:p>
            <a:pPr marL="0" indent="0" fontAlgn="auto">
              <a:lnSpc>
                <a:spcPts val="3280"/>
              </a:lnSpc>
              <a:buNone/>
            </a:pPr>
            <a:r>
              <a:rPr lang="en-US" altLang="zh-CN" sz="2400" dirty="0">
                <a:sym typeface="+mn-ea"/>
              </a:rPr>
              <a:t>      </a:t>
            </a:r>
            <a:r>
              <a:rPr lang="zh-CN" altLang="en-US" sz="2400" dirty="0">
                <a:sym typeface="+mn-ea"/>
              </a:rPr>
              <a:t>当前的舆论环境也影响了科研人员的科普工作。当科研人员通过媒体对热点科学问题进行解读时，经过多次传播，其观点或多或少都会存在被误读或曲解的情况，继而遭到一定的非议甚至谩骂，使得科研人员深受打击。</a:t>
            </a:r>
            <a:endParaRPr lang="zh-CN" altLang="en-US" sz="2400" dirty="0">
              <a:sym typeface="+mn-ea"/>
            </a:endParaRPr>
          </a:p>
          <a:p>
            <a:pPr indent="0" fontAlgn="auto">
              <a:lnSpc>
                <a:spcPts val="3280"/>
              </a:lnSpc>
            </a:pPr>
            <a:r>
              <a:rPr lang="zh-CN" altLang="en-US" sz="2400" dirty="0"/>
              <a:t>科研人员不擅长做科普</a:t>
            </a:r>
            <a:endParaRPr lang="zh-CN" altLang="en-US" sz="2400" dirty="0"/>
          </a:p>
          <a:p>
            <a:pPr marL="0" indent="0" fontAlgn="auto">
              <a:lnSpc>
                <a:spcPts val="3280"/>
              </a:lnSpc>
              <a:buNone/>
            </a:pPr>
            <a:r>
              <a:rPr lang="en-US" altLang="zh-CN" sz="2400" dirty="0"/>
              <a:t>      </a:t>
            </a:r>
            <a:r>
              <a:rPr sz="2400" dirty="0"/>
              <a:t>科普工作也有它自身的规律和方法，科普要取得好的传播效果也并非易事。比如，它需要理解受众，掌握最新的内容呈现形式等等。虽然作为专业的科研人员来说，他们是某一科技领域的专家，但是他们并未接受过专业的科学传播培训，甚至只能“自学成才”，在从事科普工作的技巧、经验和能力等方面储备不足，因而往往导致有“科”没“普”的现象存在</a:t>
            </a:r>
            <a:r>
              <a:rPr lang="en-US" altLang="zh-CN" sz="2400" dirty="0"/>
              <a:t>。</a:t>
            </a:r>
            <a:endParaRPr lang="en-US" altLang="zh-CN" sz="2400" dirty="0"/>
          </a:p>
          <a:p>
            <a:pPr marL="0" indent="0">
              <a:buNone/>
            </a:pPr>
            <a:endParaRPr lang="en-US" altLang="zh-CN" sz="2400" dirty="0"/>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normAutofit/>
          </a:bodyPr>
          <a:lstStyle/>
          <a:p>
            <a:r>
              <a:rPr lang="zh-CN" altLang="en-US" dirty="0">
                <a:sym typeface="+mn-ea"/>
              </a:rPr>
              <a:t>对科研人员实施科普问题的</a:t>
            </a:r>
            <a:r>
              <a:rPr lang="zh-CN" altLang="en-US" dirty="0">
                <a:sym typeface="+mn-ea"/>
              </a:rPr>
              <a:t>对策</a:t>
            </a:r>
            <a:endParaRPr lang="zh-CN" altLang="en-US" dirty="0">
              <a:sym typeface="+mn-ea"/>
            </a:endParaRPr>
          </a:p>
        </p:txBody>
      </p:sp>
      <p:sp>
        <p:nvSpPr>
          <p:cNvPr id="3" name="内容占位符 2"/>
          <p:cNvSpPr>
            <a:spLocks noGrp="1"/>
          </p:cNvSpPr>
          <p:nvPr>
            <p:ph idx="1"/>
          </p:nvPr>
        </p:nvSpPr>
        <p:spPr/>
        <p:txBody>
          <a:bodyPr>
            <a:normAutofit fontScale="90000"/>
          </a:bodyPr>
          <a:lstStyle/>
          <a:p>
            <a:pPr indent="0" fontAlgn="auto">
              <a:lnSpc>
                <a:spcPts val="3460"/>
              </a:lnSpc>
            </a:pPr>
            <a:r>
              <a:rPr lang="zh-CN" altLang="en-US" dirty="0"/>
              <a:t>科学普及列入所有科研项目的考核指标</a:t>
            </a:r>
            <a:endParaRPr lang="zh-CN" altLang="en-US" dirty="0"/>
          </a:p>
          <a:p>
            <a:pPr marL="0" indent="0" fontAlgn="auto">
              <a:lnSpc>
                <a:spcPts val="3460"/>
              </a:lnSpc>
              <a:buNone/>
            </a:pPr>
            <a:r>
              <a:rPr lang="en-US" altLang="zh-CN" dirty="0"/>
              <a:t>       </a:t>
            </a:r>
            <a:r>
              <a:rPr lang="zh-CN" altLang="en-US" dirty="0"/>
              <a:t>明确科研人员在开展科研项目的过程中要开展科普活动，产出科普内容，及时地将科研进展和科研成果传播给广大公众，从而让公众更好地理解科研进展。同时，考虑在职称评审等相关评价工作中将科普工作作为考核的加分项之一，动员更多的科研人员从事科普工作。</a:t>
            </a:r>
            <a:endParaRPr lang="zh-CN" altLang="en-US" dirty="0"/>
          </a:p>
          <a:p>
            <a:pPr indent="0" fontAlgn="auto">
              <a:lnSpc>
                <a:spcPts val="3460"/>
              </a:lnSpc>
            </a:pPr>
            <a:r>
              <a:rPr lang="zh-CN" altLang="en-US" dirty="0"/>
              <a:t>推动科学文化建设，提高对科普工作重要性的认识</a:t>
            </a:r>
            <a:endParaRPr lang="zh-CN" altLang="en-US" dirty="0"/>
          </a:p>
          <a:p>
            <a:pPr marL="0" indent="0" fontAlgn="auto">
              <a:lnSpc>
                <a:spcPts val="3460"/>
              </a:lnSpc>
              <a:buNone/>
            </a:pPr>
            <a:r>
              <a:rPr lang="en-US" altLang="zh-CN" dirty="0"/>
              <a:t>       </a:t>
            </a:r>
            <a:r>
              <a:rPr lang="zh-CN" altLang="en-US" dirty="0"/>
              <a:t>提升科研人员对科普工作重要性的认识，真正地把科技创新与科学普及放到同等重要的位置。营造有志于做科普的科研人员能够安心、踏实地开展科普工作的环境氛围，同时扭转部分科研人员认为科普是“小儿科”的偏见和错误观念。</a:t>
            </a:r>
            <a:endParaRPr lang="zh-CN" altLang="en-US" dirty="0"/>
          </a:p>
          <a:p>
            <a:endParaRPr lang="zh-CN" alt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lstStyle/>
          <a:p>
            <a:r>
              <a:rPr lang="zh-CN" altLang="en-US" dirty="0"/>
              <a:t>科普概念的由来</a:t>
            </a:r>
            <a:endParaRPr lang="zh-CN" altLang="en-US" dirty="0"/>
          </a:p>
        </p:txBody>
      </p:sp>
      <p:sp>
        <p:nvSpPr>
          <p:cNvPr id="4" name="右箭头 3"/>
          <p:cNvSpPr/>
          <p:nvPr/>
        </p:nvSpPr>
        <p:spPr>
          <a:xfrm>
            <a:off x="966470" y="4690110"/>
            <a:ext cx="10259695" cy="3295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上箭头 4"/>
          <p:cNvSpPr/>
          <p:nvPr/>
        </p:nvSpPr>
        <p:spPr>
          <a:xfrm>
            <a:off x="2091055" y="4077335"/>
            <a:ext cx="182880" cy="70421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563880" y="5086985"/>
            <a:ext cx="1527175" cy="368300"/>
          </a:xfrm>
          <a:prstGeom prst="rect">
            <a:avLst/>
          </a:prstGeom>
          <a:noFill/>
        </p:spPr>
        <p:txBody>
          <a:bodyPr wrap="square" rtlCol="0">
            <a:spAutoFit/>
          </a:bodyPr>
          <a:p>
            <a:r>
              <a:rPr lang="en-US" altLang="zh-CN"/>
              <a:t>1949</a:t>
            </a:r>
            <a:r>
              <a:rPr lang="zh-CN" altLang="en-US"/>
              <a:t>年</a:t>
            </a:r>
            <a:endParaRPr lang="zh-CN" altLang="en-US"/>
          </a:p>
        </p:txBody>
      </p:sp>
      <p:sp>
        <p:nvSpPr>
          <p:cNvPr id="8" name="文本框 7"/>
          <p:cNvSpPr txBox="1"/>
          <p:nvPr/>
        </p:nvSpPr>
        <p:spPr>
          <a:xfrm>
            <a:off x="756285" y="2878455"/>
            <a:ext cx="2989580" cy="1198880"/>
          </a:xfrm>
          <a:prstGeom prst="rect">
            <a:avLst/>
          </a:prstGeom>
          <a:noFill/>
        </p:spPr>
        <p:txBody>
          <a:bodyPr wrap="square" rtlCol="0">
            <a:spAutoFit/>
          </a:bodyPr>
          <a:p>
            <a:r>
              <a:rPr lang="zh-CN" altLang="en-US" dirty="0" smtClean="0">
                <a:sym typeface="+mn-ea"/>
              </a:rPr>
              <a:t>“科普”一词作为“中华全国科学技术普及协会”的简称首次出现。</a:t>
            </a:r>
            <a:endParaRPr lang="en-US" altLang="zh-CN" dirty="0" smtClean="0"/>
          </a:p>
          <a:p>
            <a:endParaRPr lang="zh-CN" altLang="en-US"/>
          </a:p>
        </p:txBody>
      </p:sp>
      <p:sp>
        <p:nvSpPr>
          <p:cNvPr id="9" name="文本框 8"/>
          <p:cNvSpPr txBox="1"/>
          <p:nvPr/>
        </p:nvSpPr>
        <p:spPr>
          <a:xfrm>
            <a:off x="1716405" y="5086985"/>
            <a:ext cx="1069340" cy="368300"/>
          </a:xfrm>
          <a:prstGeom prst="rect">
            <a:avLst/>
          </a:prstGeom>
          <a:noFill/>
        </p:spPr>
        <p:txBody>
          <a:bodyPr wrap="square" rtlCol="0">
            <a:spAutoFit/>
          </a:bodyPr>
          <a:p>
            <a:r>
              <a:rPr lang="en-US" altLang="zh-CN" dirty="0" smtClean="0">
                <a:sym typeface="+mn-ea"/>
              </a:rPr>
              <a:t>1950</a:t>
            </a:r>
            <a:r>
              <a:rPr lang="zh-CN" altLang="en-US" dirty="0" smtClean="0">
                <a:sym typeface="+mn-ea"/>
              </a:rPr>
              <a:t>年</a:t>
            </a:r>
            <a:endParaRPr lang="zh-CN" altLang="en-US"/>
          </a:p>
        </p:txBody>
      </p:sp>
      <p:sp>
        <p:nvSpPr>
          <p:cNvPr id="10" name="文本框 9"/>
          <p:cNvSpPr txBox="1"/>
          <p:nvPr/>
        </p:nvSpPr>
        <p:spPr>
          <a:xfrm>
            <a:off x="3745865" y="1470025"/>
            <a:ext cx="3416935" cy="1337945"/>
          </a:xfrm>
          <a:prstGeom prst="rect">
            <a:avLst/>
          </a:prstGeom>
          <a:noFill/>
        </p:spPr>
        <p:txBody>
          <a:bodyPr wrap="square" rtlCol="0">
            <a:spAutoFit/>
          </a:bodyPr>
          <a:p>
            <a:pPr fontAlgn="auto">
              <a:lnSpc>
                <a:spcPct val="150000"/>
              </a:lnSpc>
            </a:pPr>
            <a:r>
              <a:rPr lang="zh-CN" altLang="en-US" dirty="0" smtClean="0">
                <a:sym typeface="+mn-ea"/>
              </a:rPr>
              <a:t>“科普”作为科学技术普及的简称，被收入</a:t>
            </a:r>
            <a:r>
              <a:rPr lang="en-US" altLang="zh-CN" dirty="0" smtClean="0">
                <a:sym typeface="+mn-ea"/>
              </a:rPr>
              <a:t>《</a:t>
            </a:r>
            <a:r>
              <a:rPr lang="zh-CN" altLang="en-US" dirty="0" smtClean="0">
                <a:sym typeface="+mn-ea"/>
              </a:rPr>
              <a:t>现代汉语词典</a:t>
            </a:r>
            <a:r>
              <a:rPr lang="en-US" altLang="zh-CN" dirty="0" smtClean="0">
                <a:sym typeface="+mn-ea"/>
              </a:rPr>
              <a:t>》</a:t>
            </a:r>
            <a:r>
              <a:rPr lang="zh-CN" altLang="en-US" dirty="0" smtClean="0">
                <a:sym typeface="+mn-ea"/>
              </a:rPr>
              <a:t>，首次成为规范化的专有名词</a:t>
            </a:r>
            <a:endParaRPr lang="zh-CN" altLang="en-US"/>
          </a:p>
        </p:txBody>
      </p:sp>
      <p:sp>
        <p:nvSpPr>
          <p:cNvPr id="11" name="上箭头 10"/>
          <p:cNvSpPr/>
          <p:nvPr/>
        </p:nvSpPr>
        <p:spPr>
          <a:xfrm>
            <a:off x="5015865" y="3053715"/>
            <a:ext cx="228600" cy="172783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文本框 11"/>
          <p:cNvSpPr txBox="1"/>
          <p:nvPr/>
        </p:nvSpPr>
        <p:spPr>
          <a:xfrm>
            <a:off x="4659630" y="5086985"/>
            <a:ext cx="1170305" cy="368300"/>
          </a:xfrm>
          <a:prstGeom prst="rect">
            <a:avLst/>
          </a:prstGeom>
          <a:noFill/>
        </p:spPr>
        <p:txBody>
          <a:bodyPr wrap="square" rtlCol="0">
            <a:spAutoFit/>
          </a:bodyPr>
          <a:p>
            <a:r>
              <a:rPr lang="en-US" altLang="zh-CN" dirty="0" smtClean="0">
                <a:sym typeface="+mn-ea"/>
              </a:rPr>
              <a:t>1979</a:t>
            </a:r>
            <a:r>
              <a:rPr lang="zh-CN" altLang="en-US" dirty="0" smtClean="0">
                <a:sym typeface="+mn-ea"/>
              </a:rPr>
              <a:t>年</a:t>
            </a:r>
            <a:endParaRPr lang="zh-CN" altLang="en-US"/>
          </a:p>
        </p:txBody>
      </p:sp>
      <p:sp>
        <p:nvSpPr>
          <p:cNvPr id="13" name="上箭头 12"/>
          <p:cNvSpPr/>
          <p:nvPr/>
        </p:nvSpPr>
        <p:spPr>
          <a:xfrm>
            <a:off x="8644890" y="3885565"/>
            <a:ext cx="201295" cy="89598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文本框 13"/>
          <p:cNvSpPr txBox="1"/>
          <p:nvPr/>
        </p:nvSpPr>
        <p:spPr>
          <a:xfrm>
            <a:off x="7081520" y="3106420"/>
            <a:ext cx="3328035" cy="645160"/>
          </a:xfrm>
          <a:prstGeom prst="rect">
            <a:avLst/>
          </a:prstGeom>
          <a:noFill/>
        </p:spPr>
        <p:txBody>
          <a:bodyPr wrap="square" rtlCol="0">
            <a:spAutoFit/>
          </a:bodyPr>
          <a:p>
            <a:r>
              <a:rPr lang="zh-CN" altLang="en-US" dirty="0" smtClean="0">
                <a:sym typeface="+mn-ea"/>
              </a:rPr>
              <a:t>科普观念发展中一个重要的进展：</a:t>
            </a:r>
            <a:r>
              <a:rPr lang="zh-CN" altLang="en-US" dirty="0" smtClean="0">
                <a:sym typeface="+mn-ea"/>
              </a:rPr>
              <a:t>将四科纳入科普的范畴</a:t>
            </a:r>
            <a:endParaRPr lang="zh-CN" altLang="en-US" dirty="0" smtClean="0">
              <a:sym typeface="+mn-ea"/>
            </a:endParaRPr>
          </a:p>
        </p:txBody>
      </p:sp>
      <p:sp>
        <p:nvSpPr>
          <p:cNvPr id="15" name="文本框 14"/>
          <p:cNvSpPr txBox="1"/>
          <p:nvPr/>
        </p:nvSpPr>
        <p:spPr>
          <a:xfrm>
            <a:off x="7969885" y="5086985"/>
            <a:ext cx="1811020" cy="368300"/>
          </a:xfrm>
          <a:prstGeom prst="rect">
            <a:avLst/>
          </a:prstGeom>
          <a:noFill/>
        </p:spPr>
        <p:txBody>
          <a:bodyPr wrap="square" rtlCol="0">
            <a:spAutoFit/>
          </a:bodyPr>
          <a:p>
            <a:r>
              <a:rPr lang="en-US" altLang="zh-CN" dirty="0" smtClean="0">
                <a:sym typeface="+mn-ea"/>
              </a:rPr>
              <a:t>20</a:t>
            </a:r>
            <a:r>
              <a:rPr lang="zh-CN" altLang="en-US" dirty="0" smtClean="0">
                <a:sym typeface="+mn-ea"/>
              </a:rPr>
              <a:t>世纪</a:t>
            </a:r>
            <a:r>
              <a:rPr lang="en-US" altLang="zh-CN" dirty="0" smtClean="0">
                <a:sym typeface="+mn-ea"/>
              </a:rPr>
              <a:t>90</a:t>
            </a:r>
            <a:r>
              <a:rPr lang="zh-CN" altLang="en-US" dirty="0" smtClean="0">
                <a:sym typeface="+mn-ea"/>
              </a:rPr>
              <a:t>年代</a:t>
            </a:r>
            <a:endParaRPr lang="zh-CN" altLang="en-US"/>
          </a:p>
        </p:txBody>
      </p:sp>
      <p:sp>
        <p:nvSpPr>
          <p:cNvPr id="16" name="圆角矩形 15"/>
          <p:cNvSpPr/>
          <p:nvPr/>
        </p:nvSpPr>
        <p:spPr>
          <a:xfrm>
            <a:off x="744220" y="2830195"/>
            <a:ext cx="2962910" cy="1055370"/>
          </a:xfrm>
          <a:prstGeom prst="roundRect">
            <a:avLst/>
          </a:prstGeom>
          <a:noFill/>
          <a:ln w="28575">
            <a:solidFill>
              <a:srgbClr val="0C4994"/>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圆角矩形 16"/>
          <p:cNvSpPr/>
          <p:nvPr/>
        </p:nvSpPr>
        <p:spPr>
          <a:xfrm>
            <a:off x="3666490" y="1540510"/>
            <a:ext cx="3575050" cy="1267460"/>
          </a:xfrm>
          <a:prstGeom prst="roundRect">
            <a:avLst/>
          </a:prstGeom>
          <a:noFill/>
          <a:ln w="28575">
            <a:solidFill>
              <a:srgbClr val="0C4994"/>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圆角矩形 17"/>
          <p:cNvSpPr/>
          <p:nvPr/>
        </p:nvSpPr>
        <p:spPr>
          <a:xfrm>
            <a:off x="7081520" y="2878455"/>
            <a:ext cx="3072765" cy="1005205"/>
          </a:xfrm>
          <a:prstGeom prst="roundRect">
            <a:avLst/>
          </a:prstGeom>
          <a:noFill/>
          <a:ln w="28575">
            <a:solidFill>
              <a:srgbClr val="0C4994"/>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椭圆形标注 18"/>
          <p:cNvSpPr/>
          <p:nvPr/>
        </p:nvSpPr>
        <p:spPr>
          <a:xfrm rot="600000">
            <a:off x="8761095" y="1188720"/>
            <a:ext cx="2609850" cy="1425575"/>
          </a:xfrm>
          <a:prstGeom prst="wedgeEllipseCallout">
            <a:avLst>
              <a:gd name="adj1" fmla="val -30364"/>
              <a:gd name="adj2" fmla="val 73102"/>
            </a:avLst>
          </a:prstGeom>
          <a:solidFill>
            <a:srgbClr val="16448A"/>
          </a:solidFill>
          <a:ln>
            <a:solidFill>
              <a:srgbClr val="0C4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 name="文本框 19"/>
          <p:cNvSpPr txBox="1"/>
          <p:nvPr/>
        </p:nvSpPr>
        <p:spPr>
          <a:xfrm rot="480000">
            <a:off x="9030970" y="1414780"/>
            <a:ext cx="2070100" cy="1198880"/>
          </a:xfrm>
          <a:prstGeom prst="rect">
            <a:avLst/>
          </a:prstGeom>
          <a:noFill/>
        </p:spPr>
        <p:txBody>
          <a:bodyPr wrap="square" rtlCol="0">
            <a:spAutoFit/>
          </a:bodyPr>
          <a:p>
            <a:r>
              <a:rPr lang="zh-CN" altLang="en-US" b="1" dirty="0" smtClean="0">
                <a:solidFill>
                  <a:schemeClr val="bg1"/>
                </a:solidFill>
                <a:latin typeface="楷体" panose="02010609060101010101" pitchFamily="49" charset="-122"/>
                <a:ea typeface="楷体" panose="02010609060101010101" pitchFamily="49" charset="-122"/>
                <a:sym typeface="+mn-ea"/>
              </a:rPr>
              <a:t>四科”即：科学知识、科学方法、科学思想、科学精神</a:t>
            </a:r>
            <a:endParaRPr lang="en-US" altLang="zh-CN" b="1" dirty="0" smtClean="0">
              <a:latin typeface="楷体" panose="02010609060101010101" pitchFamily="49" charset="-122"/>
              <a:ea typeface="楷体" panose="02010609060101010101" pitchFamily="49" charset="-122"/>
            </a:endParaRPr>
          </a:p>
          <a:p>
            <a:endParaRPr lang="zh-CN" altLang="en-US"/>
          </a:p>
        </p:txBody>
      </p:sp>
      <p:sp>
        <p:nvSpPr>
          <p:cNvPr id="21" name="文本框 20"/>
          <p:cNvSpPr txBox="1"/>
          <p:nvPr/>
        </p:nvSpPr>
        <p:spPr>
          <a:xfrm>
            <a:off x="1131570" y="6188710"/>
            <a:ext cx="9205595" cy="368300"/>
          </a:xfrm>
          <a:prstGeom prst="rect">
            <a:avLst/>
          </a:prstGeom>
          <a:noFill/>
        </p:spPr>
        <p:txBody>
          <a:bodyPr wrap="square" rtlCol="0" anchor="t">
            <a:spAutoFit/>
          </a:bodyPr>
          <a:p>
            <a:r>
              <a:rPr lang="zh-CN" altLang="en-US"/>
              <a:t>刘兵.对科普相关概念研究的简要回顾与讨论[J].科普研究,2019,14(05)</a:t>
            </a:r>
            <a:r>
              <a:rPr lang="en-US" altLang="zh-CN"/>
              <a:t>.</a:t>
            </a:r>
            <a:endParaRPr lang="en-US" altLang="zh-CN"/>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normAutofit/>
          </a:bodyPr>
          <a:lstStyle/>
          <a:p>
            <a:r>
              <a:rPr lang="zh-CN" altLang="en-US" dirty="0">
                <a:sym typeface="+mn-ea"/>
              </a:rPr>
              <a:t>对科研人员实施科普问题的</a:t>
            </a:r>
            <a:r>
              <a:rPr lang="zh-CN" altLang="en-US" dirty="0">
                <a:sym typeface="+mn-ea"/>
              </a:rPr>
              <a:t>对策</a:t>
            </a:r>
            <a:endParaRPr lang="zh-CN" altLang="en-US" dirty="0">
              <a:sym typeface="+mn-ea"/>
            </a:endParaRPr>
          </a:p>
        </p:txBody>
      </p:sp>
      <p:sp>
        <p:nvSpPr>
          <p:cNvPr id="3" name="内容占位符 2"/>
          <p:cNvSpPr>
            <a:spLocks noGrp="1"/>
          </p:cNvSpPr>
          <p:nvPr>
            <p:ph idx="1"/>
          </p:nvPr>
        </p:nvSpPr>
        <p:spPr>
          <a:xfrm>
            <a:off x="838200" y="1340485"/>
            <a:ext cx="10951210" cy="5061585"/>
          </a:xfrm>
        </p:spPr>
        <p:txBody>
          <a:bodyPr>
            <a:normAutofit/>
          </a:bodyPr>
          <a:lstStyle/>
          <a:p>
            <a:pPr indent="0" fontAlgn="auto">
              <a:lnSpc>
                <a:spcPts val="3460"/>
              </a:lnSpc>
            </a:pPr>
            <a:r>
              <a:rPr lang="zh-CN" altLang="en-US" dirty="0"/>
              <a:t>多渠道改善科研人员与媒体的关系</a:t>
            </a:r>
            <a:endParaRPr lang="zh-CN" altLang="en-US" dirty="0"/>
          </a:p>
          <a:p>
            <a:pPr marL="0" indent="0" fontAlgn="auto">
              <a:lnSpc>
                <a:spcPts val="3460"/>
              </a:lnSpc>
              <a:buNone/>
            </a:pPr>
            <a:r>
              <a:rPr lang="en-US" altLang="zh-CN" dirty="0"/>
              <a:t>       </a:t>
            </a:r>
            <a:r>
              <a:rPr lang="zh-CN" altLang="en-US" dirty="0"/>
              <a:t>搭建科研人员与媒体沟通交流的平台，通过举办交流活动，加强科研人员与媒体从业者的彼此理解与信任。针对社会热点和焦点问题，及时组织科研人员积极利用各种媒介平台发声，同时提升媒体从业者的科学素养，形成双方的良性互动，让科研人员有“科”能“普”，媒介平台有“普”能“科</a:t>
            </a:r>
            <a:r>
              <a:rPr lang="en-US" altLang="zh-CN" dirty="0"/>
              <a:t>”</a:t>
            </a:r>
            <a:r>
              <a:rPr lang="zh-CN" altLang="en-US" dirty="0"/>
              <a:t>。</a:t>
            </a:r>
            <a:endParaRPr lang="zh-CN" altLang="en-US" dirty="0"/>
          </a:p>
          <a:p>
            <a:pPr indent="0" fontAlgn="auto">
              <a:lnSpc>
                <a:spcPts val="3460"/>
              </a:lnSpc>
            </a:pPr>
            <a:r>
              <a:rPr lang="zh-CN" altLang="en-US" dirty="0"/>
              <a:t>积极开展科研人员科普技能培训</a:t>
            </a:r>
            <a:endParaRPr lang="zh-CN" altLang="en-US" dirty="0"/>
          </a:p>
          <a:p>
            <a:pPr marL="0" indent="0" fontAlgn="auto">
              <a:lnSpc>
                <a:spcPts val="3460"/>
              </a:lnSpc>
              <a:buNone/>
            </a:pPr>
            <a:r>
              <a:rPr lang="en-US" altLang="zh-CN" dirty="0"/>
              <a:t>        </a:t>
            </a:r>
            <a:r>
              <a:rPr lang="zh-CN" altLang="en-US" dirty="0"/>
              <a:t>通过多渠道组织面向科研人员的科普技能培训，将如何做好科普的技能，技巧和方法传播给广大科研工作者，提升他们从事科普的能力，从而改善科普的效果，助力全民科学素质的提升。</a:t>
            </a:r>
            <a:endParaRPr lang="zh-CN" altLang="en-US" dirty="0"/>
          </a:p>
          <a:p>
            <a:endParaRPr lang="zh-CN" altLang="en-US" dirty="0"/>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sym typeface="+mn-ea"/>
              </a:rPr>
              <a:t>科研机构实施科普的问题</a:t>
            </a:r>
            <a:r>
              <a:rPr lang="en-US" altLang="zh-CN" dirty="0">
                <a:sym typeface="+mn-ea"/>
              </a:rPr>
              <a:t>——</a:t>
            </a:r>
            <a:r>
              <a:rPr lang="zh-CN" altLang="en-US" dirty="0">
                <a:sym typeface="+mn-ea"/>
              </a:rPr>
              <a:t>以</a:t>
            </a:r>
            <a:r>
              <a:rPr lang="zh-CN" altLang="en-US" dirty="0">
                <a:sym typeface="+mn-ea"/>
              </a:rPr>
              <a:t>中科院为例</a:t>
            </a:r>
            <a:endParaRPr lang="zh-CN" altLang="en-US" dirty="0">
              <a:sym typeface="+mn-ea"/>
            </a:endParaRPr>
          </a:p>
        </p:txBody>
      </p:sp>
      <p:pic>
        <p:nvPicPr>
          <p:cNvPr id="4" name="内容占位符 3"/>
          <p:cNvPicPr>
            <a:picLocks noChangeAspect="1"/>
          </p:cNvPicPr>
          <p:nvPr>
            <p:ph idx="1"/>
            <p:custDataLst>
              <p:tags r:id="rId1"/>
            </p:custDataLst>
          </p:nvPr>
        </p:nvPicPr>
        <p:blipFill>
          <a:blip r:embed="rId2"/>
          <a:srcRect l="22819" t="27524" r="24866" b="6519"/>
          <a:stretch>
            <a:fillRect/>
          </a:stretch>
        </p:blipFill>
        <p:spPr>
          <a:xfrm>
            <a:off x="3105785" y="1174115"/>
            <a:ext cx="7695565" cy="5455920"/>
          </a:xfrm>
          <a:prstGeom prst="rect">
            <a:avLst/>
          </a:prstGeom>
        </p:spPr>
      </p:pic>
      <p:sp>
        <p:nvSpPr>
          <p:cNvPr id="5" name="文本框 4"/>
          <p:cNvSpPr txBox="1"/>
          <p:nvPr/>
        </p:nvSpPr>
        <p:spPr>
          <a:xfrm>
            <a:off x="2567305" y="1351915"/>
            <a:ext cx="704850" cy="4154170"/>
          </a:xfrm>
          <a:prstGeom prst="rect">
            <a:avLst/>
          </a:prstGeom>
          <a:noFill/>
        </p:spPr>
        <p:txBody>
          <a:bodyPr wrap="square" rtlCol="0">
            <a:spAutoFit/>
          </a:bodyPr>
          <a:p>
            <a:r>
              <a:rPr lang="zh-CN" altLang="en-US" sz="2400"/>
              <a:t>中国科学院科普工作体系</a:t>
            </a:r>
            <a:endParaRPr lang="zh-CN" altLang="en-US" sz="2400"/>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t>存在的问题</a:t>
            </a:r>
            <a:endParaRPr lang="zh-CN" altLang="en-US"/>
          </a:p>
        </p:txBody>
      </p:sp>
      <p:sp>
        <p:nvSpPr>
          <p:cNvPr id="2" name="内容占位符 1"/>
          <p:cNvSpPr/>
          <p:nvPr>
            <p:ph idx="1"/>
          </p:nvPr>
        </p:nvSpPr>
        <p:spPr>
          <a:xfrm>
            <a:off x="838200" y="1021715"/>
            <a:ext cx="10914380" cy="5380355"/>
          </a:xfrm>
        </p:spPr>
        <p:txBody>
          <a:bodyPr>
            <a:normAutofit fontScale="90000"/>
          </a:bodyPr>
          <a:p>
            <a:pPr indent="0" fontAlgn="auto">
              <a:lnSpc>
                <a:spcPts val="3460"/>
              </a:lnSpc>
            </a:pPr>
            <a:r>
              <a:rPr lang="zh-CN" altLang="en-US"/>
              <a:t> 科普支撑能力</a:t>
            </a:r>
            <a:r>
              <a:rPr lang="zh-CN" altLang="en-US"/>
              <a:t>不够</a:t>
            </a:r>
            <a:endParaRPr lang="zh-CN" altLang="en-US"/>
          </a:p>
          <a:p>
            <a:pPr marL="0" indent="0" fontAlgn="auto">
              <a:lnSpc>
                <a:spcPts val="3460"/>
              </a:lnSpc>
              <a:buNone/>
            </a:pPr>
            <a:r>
              <a:rPr lang="en-US" altLang="zh-CN"/>
              <a:t>       </a:t>
            </a:r>
            <a:r>
              <a:rPr lang="zh-CN" altLang="en-US"/>
              <a:t>主要体现为机构政策环境、科普人员、科普经费、科普基础设施四方面。</a:t>
            </a:r>
            <a:endParaRPr lang="zh-CN" altLang="en-US"/>
          </a:p>
          <a:p>
            <a:pPr marL="0" indent="0" fontAlgn="auto">
              <a:lnSpc>
                <a:spcPts val="3460"/>
              </a:lnSpc>
              <a:buNone/>
            </a:pPr>
            <a:r>
              <a:rPr lang="en-US" altLang="zh-CN"/>
              <a:t>       </a:t>
            </a:r>
            <a:r>
              <a:rPr lang="zh-CN" altLang="en-US"/>
              <a:t>在科普政策方面，当前中国科学院科普工作以及能力建设仍处于开创时期，科普政策的体系化建设还需要进一步完善，科普政策的宣传推广、执行落实还需进一步加强。</a:t>
            </a:r>
            <a:endParaRPr lang="zh-CN" altLang="en-US"/>
          </a:p>
          <a:p>
            <a:pPr marL="0" indent="0" fontAlgn="auto">
              <a:lnSpc>
                <a:spcPts val="3460"/>
              </a:lnSpc>
              <a:buNone/>
            </a:pPr>
            <a:r>
              <a:rPr lang="en-US" altLang="zh-CN"/>
              <a:t>       </a:t>
            </a:r>
            <a:r>
              <a:rPr lang="zh-CN" altLang="en-US"/>
              <a:t>在科普人员方面，从规模上看已经形成相对稳定的科普人员队伍，但相比于科研人员的体量仍然偏小。</a:t>
            </a:r>
            <a:endParaRPr lang="zh-CN" altLang="en-US"/>
          </a:p>
          <a:p>
            <a:pPr marL="0" indent="0" fontAlgn="auto">
              <a:lnSpc>
                <a:spcPts val="3460"/>
              </a:lnSpc>
              <a:buNone/>
            </a:pPr>
            <a:r>
              <a:rPr lang="en-US" altLang="zh-CN"/>
              <a:t>       </a:t>
            </a:r>
            <a:r>
              <a:rPr lang="zh-CN" altLang="en-US"/>
              <a:t>在科普经费方面，过去五年间中国科学院科普经费总量位于我国教科文卫系统前列，从经费结构看，中国科学院自筹科普经费比例也远高于其他同类机构。但是与国外先进科研机构相比，存在较大差距。</a:t>
            </a:r>
            <a:endParaRPr lang="zh-CN" altLang="en-US"/>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t>存在的问题</a:t>
            </a:r>
            <a:endParaRPr lang="zh-CN" altLang="en-US"/>
          </a:p>
        </p:txBody>
      </p:sp>
      <p:sp>
        <p:nvSpPr>
          <p:cNvPr id="2" name="内容占位符 1"/>
          <p:cNvSpPr/>
          <p:nvPr>
            <p:ph idx="1"/>
          </p:nvPr>
        </p:nvSpPr>
        <p:spPr>
          <a:xfrm>
            <a:off x="838200" y="1021715"/>
            <a:ext cx="10515600" cy="5835650"/>
          </a:xfrm>
        </p:spPr>
        <p:txBody>
          <a:bodyPr>
            <a:normAutofit fontScale="90000"/>
          </a:bodyPr>
          <a:p>
            <a:pPr indent="0" fontAlgn="auto">
              <a:lnSpc>
                <a:spcPts val="3460"/>
              </a:lnSpc>
            </a:pPr>
            <a:r>
              <a:rPr lang="zh-CN" altLang="en-US"/>
              <a:t> 科普生产能力</a:t>
            </a:r>
            <a:r>
              <a:rPr lang="zh-CN" altLang="en-US"/>
              <a:t>有待加强</a:t>
            </a:r>
            <a:endParaRPr lang="zh-CN" altLang="en-US"/>
          </a:p>
          <a:p>
            <a:pPr marL="0" indent="0" fontAlgn="auto">
              <a:lnSpc>
                <a:spcPts val="3460"/>
              </a:lnSpc>
              <a:buNone/>
            </a:pPr>
            <a:r>
              <a:rPr lang="zh-CN" altLang="en-US">
                <a:sym typeface="+mn-ea"/>
              </a:rPr>
              <a:t>当前科学院科普资源开发面临的主要问题是</a:t>
            </a:r>
            <a:r>
              <a:rPr lang="zh-CN" altLang="en-US"/>
              <a:t>科普资源总量不足、结构不够合理、优秀原创资源甚少。</a:t>
            </a:r>
            <a:endParaRPr lang="zh-CN" altLang="en-US"/>
          </a:p>
          <a:p>
            <a:pPr marL="0" indent="0" fontAlgn="auto">
              <a:lnSpc>
                <a:spcPts val="3460"/>
              </a:lnSpc>
              <a:buNone/>
            </a:pPr>
            <a:r>
              <a:rPr lang="en-US" altLang="zh-CN"/>
              <a:t>       </a:t>
            </a:r>
            <a:r>
              <a:rPr lang="zh-CN" altLang="en-US"/>
              <a:t>第一，目前，中国科学院科研结合科普的情况不甚理想，科技资源向科普资源转化的渠道不畅通。</a:t>
            </a:r>
            <a:endParaRPr lang="zh-CN" altLang="en-US"/>
          </a:p>
          <a:p>
            <a:pPr marL="0" indent="0" fontAlgn="auto">
              <a:lnSpc>
                <a:spcPts val="3460"/>
              </a:lnSpc>
              <a:buNone/>
            </a:pPr>
            <a:r>
              <a:rPr lang="en-US" altLang="zh-CN"/>
              <a:t>       </a:t>
            </a:r>
            <a:r>
              <a:rPr lang="zh-CN" altLang="en-US"/>
              <a:t>第二，与其他同类科研机构在科普资源开发、合作、共享等方面交流不畅，导致很多科普作品、科普活动高成本却低水平、低质量。</a:t>
            </a:r>
            <a:endParaRPr lang="zh-CN" altLang="en-US"/>
          </a:p>
          <a:p>
            <a:pPr marL="0" indent="0" fontAlgn="auto">
              <a:lnSpc>
                <a:spcPts val="3460"/>
              </a:lnSpc>
              <a:buNone/>
            </a:pPr>
            <a:r>
              <a:rPr lang="zh-CN" altLang="en-US"/>
              <a:t> </a:t>
            </a:r>
            <a:r>
              <a:rPr lang="en-US" altLang="zh-CN"/>
              <a:t>      </a:t>
            </a:r>
            <a:r>
              <a:rPr lang="zh-CN" altLang="en-US"/>
              <a:t>第三，信息化程度较低，云计算、大数据等信息手段在科普工作中的应用不够，泛在、精准、交互式的科普服务较少，科普网站的融合创新、迭代发展能力较弱。</a:t>
            </a:r>
            <a:endParaRPr lang="zh-CN" altLang="en-US"/>
          </a:p>
          <a:p>
            <a:pPr marL="0" indent="0" fontAlgn="auto">
              <a:lnSpc>
                <a:spcPts val="3460"/>
              </a:lnSpc>
              <a:buNone/>
            </a:pPr>
            <a:r>
              <a:rPr lang="en-US" altLang="zh-CN"/>
              <a:t>       </a:t>
            </a:r>
            <a:r>
              <a:rPr lang="zh-CN" altLang="en-US"/>
              <a:t>第四，缺少对科普资源开发的激励与引导。</a:t>
            </a:r>
            <a:endParaRPr lang="zh-CN" altLang="en-US"/>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t>存在的问题</a:t>
            </a:r>
            <a:endParaRPr lang="zh-CN" altLang="en-US"/>
          </a:p>
        </p:txBody>
      </p:sp>
      <p:sp>
        <p:nvSpPr>
          <p:cNvPr id="2" name="内容占位符 1"/>
          <p:cNvSpPr/>
          <p:nvPr>
            <p:ph idx="1"/>
          </p:nvPr>
        </p:nvSpPr>
        <p:spPr>
          <a:xfrm>
            <a:off x="838200" y="1021715"/>
            <a:ext cx="10515600" cy="5380355"/>
          </a:xfrm>
        </p:spPr>
        <p:txBody>
          <a:bodyPr>
            <a:normAutofit/>
          </a:bodyPr>
          <a:p>
            <a:pPr indent="0" fontAlgn="auto">
              <a:lnSpc>
                <a:spcPts val="3460"/>
              </a:lnSpc>
            </a:pPr>
            <a:r>
              <a:rPr lang="zh-CN" altLang="en-US"/>
              <a:t> 科普</a:t>
            </a:r>
            <a:r>
              <a:rPr lang="zh-CN" altLang="en-US"/>
              <a:t>服务能力</a:t>
            </a:r>
            <a:r>
              <a:rPr lang="zh-CN" altLang="en-US"/>
              <a:t>有待加强</a:t>
            </a:r>
            <a:endParaRPr lang="zh-CN" altLang="en-US"/>
          </a:p>
          <a:p>
            <a:pPr marL="0" indent="0" fontAlgn="auto">
              <a:lnSpc>
                <a:spcPts val="3460"/>
              </a:lnSpc>
              <a:buNone/>
            </a:pPr>
            <a:r>
              <a:rPr lang="en-US" altLang="zh-CN"/>
              <a:t>       </a:t>
            </a:r>
            <a:r>
              <a:rPr lang="zh-CN" altLang="en-US"/>
              <a:t>一、现有科普活动内容较为狭窄、形式陈旧，主要局限于科学知识和实用技能的传授和讲解。</a:t>
            </a:r>
            <a:endParaRPr lang="zh-CN" altLang="en-US"/>
          </a:p>
          <a:p>
            <a:pPr marL="0" indent="0" fontAlgn="auto">
              <a:lnSpc>
                <a:spcPts val="3460"/>
              </a:lnSpc>
              <a:buNone/>
            </a:pPr>
            <a:r>
              <a:rPr lang="en-US" altLang="zh-CN"/>
              <a:t>        </a:t>
            </a:r>
            <a:r>
              <a:rPr lang="zh-CN" altLang="en-US"/>
              <a:t>二、科普活动中与公众互动不够，虽然越来越多的科学家和科学传播人士开始重视对话，但不太注重与公众就科学的议题进行“对话”。</a:t>
            </a:r>
            <a:endParaRPr lang="zh-CN" altLang="en-US"/>
          </a:p>
          <a:p>
            <a:pPr marL="0" indent="0" fontAlgn="auto">
              <a:lnSpc>
                <a:spcPts val="3460"/>
              </a:lnSpc>
              <a:buNone/>
            </a:pPr>
            <a:r>
              <a:rPr lang="en-US" altLang="zh-CN"/>
              <a:t>        </a:t>
            </a:r>
            <a:r>
              <a:rPr lang="zh-CN" altLang="en-US"/>
              <a:t>三、热点、应急科普发展缓慢，缺少支撑队伍，缺乏有效的传播渠道，也未制定相应的措施。</a:t>
            </a:r>
            <a:endParaRPr lang="zh-CN" altLang="en-US"/>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t>对策</a:t>
            </a:r>
            <a:endParaRPr lang="zh-CN" altLang="en-US"/>
          </a:p>
        </p:txBody>
      </p:sp>
      <p:sp>
        <p:nvSpPr>
          <p:cNvPr id="2" name="内容占位符 1"/>
          <p:cNvSpPr/>
          <p:nvPr>
            <p:ph idx="1"/>
          </p:nvPr>
        </p:nvSpPr>
        <p:spPr/>
        <p:txBody>
          <a:bodyPr/>
          <a:p>
            <a:pPr indent="0" fontAlgn="auto">
              <a:lnSpc>
                <a:spcPts val="3460"/>
              </a:lnSpc>
            </a:pPr>
            <a:r>
              <a:rPr lang="zh-CN" altLang="en-US"/>
              <a:t>科普主管部门构建“大科普”工作格局，加强组织协调</a:t>
            </a:r>
            <a:endParaRPr lang="zh-CN" altLang="en-US"/>
          </a:p>
          <a:p>
            <a:pPr marL="0" indent="0" fontAlgn="auto">
              <a:lnSpc>
                <a:spcPts val="3560"/>
              </a:lnSpc>
              <a:buNone/>
            </a:pPr>
            <a:r>
              <a:rPr lang="en-US" altLang="zh-CN"/>
              <a:t>       </a:t>
            </a:r>
            <a:r>
              <a:rPr lang="zh-CN" altLang="en-US"/>
              <a:t>科普工作是一项跨系统、跨行业、跨部门的复杂而细密的工作。中国科协、中科院、教育部、科技部、农业农村部等部委都集中拥有大量科普、科研、教育等资源。对于各大机构而言，所承担科普工作的任务、职责不同，资源共享的动力、利益就存在明显差异。因此，需要树立社会化“大科普”意识，探索建立科普、科研、教育资源等的共享共建模式和运作机制，并搭建公共科普服务平台，利用各种技术、方法和途径，对全社会科普资源进行战略重组和系统优化，推进科普工作高效开展，实效落地。</a:t>
            </a:r>
            <a:endParaRPr lang="zh-CN" altLang="en-US"/>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t>对策</a:t>
            </a:r>
            <a:endParaRPr lang="zh-CN" altLang="en-US"/>
          </a:p>
        </p:txBody>
      </p:sp>
      <p:sp>
        <p:nvSpPr>
          <p:cNvPr id="2" name="内容占位符 1"/>
          <p:cNvSpPr/>
          <p:nvPr>
            <p:ph idx="1"/>
          </p:nvPr>
        </p:nvSpPr>
        <p:spPr>
          <a:xfrm>
            <a:off x="838200" y="1340485"/>
            <a:ext cx="10515600" cy="5517515"/>
          </a:xfrm>
        </p:spPr>
        <p:txBody>
          <a:bodyPr>
            <a:normAutofit lnSpcReduction="10000"/>
          </a:bodyPr>
          <a:p>
            <a:pPr indent="0" fontAlgn="auto">
              <a:lnSpc>
                <a:spcPts val="3460"/>
              </a:lnSpc>
            </a:pPr>
            <a:r>
              <a:rPr lang="zh-CN" altLang="en-US"/>
              <a:t>多方合作，建立科研成果科普化的常态化机制，形成一批体系化、规模化、有影响力的科普品牌</a:t>
            </a:r>
            <a:endParaRPr lang="zh-CN" altLang="en-US"/>
          </a:p>
          <a:p>
            <a:pPr marL="0" indent="0" fontAlgn="auto">
              <a:lnSpc>
                <a:spcPts val="3460"/>
              </a:lnSpc>
              <a:buNone/>
            </a:pPr>
            <a:r>
              <a:rPr lang="en-US" altLang="zh-CN"/>
              <a:t>       </a:t>
            </a:r>
            <a:r>
              <a:rPr lang="zh-CN" altLang="en-US"/>
              <a:t>将专业性、学术性较强的科研成果科普化需要花费大量精力，并且在形式上要求通俗化、趣味化。科研人员与科研机构需要与专门做科普的</a:t>
            </a:r>
            <a:r>
              <a:rPr lang="zh-CN" altLang="en-US"/>
              <a:t>人合作，将科研成果普及给公众，并且要形成常态化机制，形成品牌。如科研机构可以多与科普场馆合作，在科普场馆举办展览，科研机构还可以与科普创作人、撰稿人、各种媒体平台等合作，将科研成果进行二次创作后转述给公众。而且，不同类型的科研机构应更加充分地结合自身拥有的科普资源优势，致力打造有代表性的科普品牌活动，提升其科普服务成效，增加社会影响力。</a:t>
            </a:r>
            <a:endParaRPr lang="zh-CN" altLang="en-US"/>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t>对策</a:t>
            </a:r>
            <a:endParaRPr lang="zh-CN" altLang="en-US"/>
          </a:p>
        </p:txBody>
      </p:sp>
      <p:sp>
        <p:nvSpPr>
          <p:cNvPr id="2" name="内容占位符 1"/>
          <p:cNvSpPr/>
          <p:nvPr>
            <p:ph idx="1"/>
          </p:nvPr>
        </p:nvSpPr>
        <p:spPr/>
        <p:txBody>
          <a:bodyPr/>
          <a:p>
            <a:r>
              <a:rPr lang="zh-CN" altLang="en-US"/>
              <a:t>科研机构要积极履行社会责任</a:t>
            </a:r>
            <a:endParaRPr lang="zh-CN" altLang="en-US"/>
          </a:p>
          <a:p>
            <a:pPr marL="0" indent="0" fontAlgn="auto">
              <a:lnSpc>
                <a:spcPts val="3660"/>
              </a:lnSpc>
              <a:buNone/>
            </a:pPr>
            <a:r>
              <a:rPr lang="en-US" altLang="zh-CN"/>
              <a:t>       </a:t>
            </a:r>
            <a:r>
              <a:rPr lang="zh-CN" altLang="en-US"/>
              <a:t>中国科学院所属各分院、科研院所、公共支撑单位、专业科普组织、科研企业等要积极进行科普展品、教具研发以及探索科普市场化发展模式。要共同推进中国科学院所属单位与地方政府科技主管部门的合作，借助科普博览会、大型科普活动等平台集中展示。</a:t>
            </a:r>
            <a:endParaRPr lang="zh-CN" altLang="en-US"/>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normAutofit/>
          </a:bodyPr>
          <a:lstStyle/>
          <a:p>
            <a:pPr algn="ctr"/>
            <a:r>
              <a:rPr lang="en-US" altLang="zh-CN" dirty="0"/>
              <a:t>            </a:t>
            </a:r>
            <a:r>
              <a:rPr lang="zh-CN" altLang="en-US" dirty="0"/>
              <a:t>科普</a:t>
            </a:r>
            <a:r>
              <a:rPr lang="zh-CN" altLang="en-US" dirty="0"/>
              <a:t>设施存在的</a:t>
            </a:r>
            <a:r>
              <a:rPr lang="zh-CN" altLang="en-US" dirty="0"/>
              <a:t>问题</a:t>
            </a:r>
            <a:endParaRPr lang="zh-CN" altLang="en-US" dirty="0"/>
          </a:p>
        </p:txBody>
      </p:sp>
      <p:sp>
        <p:nvSpPr>
          <p:cNvPr id="3" name="内容占位符 2"/>
          <p:cNvSpPr>
            <a:spLocks noGrp="1"/>
          </p:cNvSpPr>
          <p:nvPr>
            <p:ph idx="1"/>
          </p:nvPr>
        </p:nvSpPr>
        <p:spPr/>
        <p:txBody>
          <a:bodyPr>
            <a:normAutofit fontScale="75000"/>
          </a:bodyPr>
          <a:lstStyle/>
          <a:p>
            <a:pPr marL="0" indent="0">
              <a:buNone/>
            </a:pPr>
            <a:r>
              <a:rPr lang="en-US" altLang="zh-CN" sz="3600" dirty="0"/>
              <a:t> </a:t>
            </a:r>
            <a:endParaRPr lang="zh-CN" altLang="en-US" sz="3600" dirty="0"/>
          </a:p>
          <a:p>
            <a:pPr indent="0" fontAlgn="auto">
              <a:lnSpc>
                <a:spcPts val="3940"/>
              </a:lnSpc>
            </a:pPr>
            <a:r>
              <a:rPr lang="zh-CN" altLang="en-US" sz="3600" dirty="0">
                <a:sym typeface="+mn-ea"/>
              </a:rPr>
              <a:t>科普资源分配不均，部分资源闲置</a:t>
            </a:r>
            <a:endParaRPr lang="zh-CN" altLang="en-US" sz="3600" dirty="0">
              <a:sym typeface="+mn-ea"/>
            </a:endParaRPr>
          </a:p>
          <a:p>
            <a:pPr indent="0" fontAlgn="auto">
              <a:lnSpc>
                <a:spcPts val="3940"/>
              </a:lnSpc>
              <a:buNone/>
            </a:pPr>
            <a:r>
              <a:rPr lang="en-US" altLang="zh-CN" sz="3600" dirty="0">
                <a:sym typeface="+mn-ea"/>
              </a:rPr>
              <a:t>  </a:t>
            </a:r>
            <a:r>
              <a:rPr lang="zh-CN" altLang="en-US" sz="3600" dirty="0">
                <a:sym typeface="+mn-ea"/>
              </a:rPr>
              <a:t>城市和农村资源差异大</a:t>
            </a:r>
            <a:endParaRPr lang="zh-CN" altLang="en-US" sz="3600" dirty="0">
              <a:sym typeface="+mn-ea"/>
            </a:endParaRPr>
          </a:p>
          <a:p>
            <a:pPr indent="0" fontAlgn="auto">
              <a:lnSpc>
                <a:spcPts val="3940"/>
              </a:lnSpc>
            </a:pPr>
            <a:r>
              <a:rPr lang="zh-CN" altLang="en-US" sz="3600" dirty="0">
                <a:sym typeface="+mn-ea"/>
              </a:rPr>
              <a:t>形式单一老旧</a:t>
            </a:r>
            <a:endParaRPr lang="zh-CN" altLang="en-US" sz="3600" dirty="0"/>
          </a:p>
          <a:p>
            <a:pPr marL="0" indent="0" fontAlgn="auto">
              <a:lnSpc>
                <a:spcPts val="3940"/>
              </a:lnSpc>
              <a:buNone/>
            </a:pPr>
            <a:r>
              <a:rPr lang="en-US" altLang="zh-CN" sz="3600" dirty="0">
                <a:sym typeface="+mn-ea"/>
              </a:rPr>
              <a:t>     </a:t>
            </a:r>
            <a:r>
              <a:rPr lang="zh-CN" altLang="en-US" sz="3600" dirty="0">
                <a:sym typeface="+mn-ea"/>
              </a:rPr>
              <a:t>日本：儿童科学游乐馆</a:t>
            </a:r>
            <a:r>
              <a:rPr lang="en-US" altLang="zh-CN" sz="3600" dirty="0">
                <a:sym typeface="+mn-ea"/>
              </a:rPr>
              <a:t> </a:t>
            </a:r>
            <a:r>
              <a:rPr lang="zh-CN" altLang="en-US" sz="3600" dirty="0">
                <a:sym typeface="+mn-ea"/>
              </a:rPr>
              <a:t>科学技术馆</a:t>
            </a:r>
            <a:r>
              <a:rPr lang="en-US" altLang="zh-CN" sz="3600" dirty="0">
                <a:sym typeface="+mn-ea"/>
              </a:rPr>
              <a:t> </a:t>
            </a:r>
            <a:r>
              <a:rPr lang="zh-CN" altLang="en-US" sz="3600" dirty="0">
                <a:sym typeface="+mn-ea"/>
              </a:rPr>
              <a:t>少年科学俱乐部</a:t>
            </a:r>
            <a:r>
              <a:rPr lang="en-US" altLang="zh-CN" sz="3600" dirty="0">
                <a:sym typeface="+mn-ea"/>
              </a:rPr>
              <a:t> </a:t>
            </a:r>
            <a:r>
              <a:rPr lang="zh-CN" altLang="en-US" sz="3600" dirty="0">
                <a:sym typeface="+mn-ea"/>
              </a:rPr>
              <a:t>科学教室等</a:t>
            </a:r>
            <a:endParaRPr lang="zh-CN" altLang="en-US" sz="3600" dirty="0"/>
          </a:p>
          <a:p>
            <a:pPr marL="0" indent="0" fontAlgn="auto">
              <a:lnSpc>
                <a:spcPts val="3940"/>
              </a:lnSpc>
              <a:buNone/>
            </a:pPr>
            <a:r>
              <a:rPr lang="en-US" altLang="zh-CN" sz="3600" dirty="0">
                <a:sym typeface="+mn-ea"/>
              </a:rPr>
              <a:t>     </a:t>
            </a:r>
            <a:r>
              <a:rPr lang="zh-CN" altLang="en-US" sz="3600" dirty="0">
                <a:sym typeface="+mn-ea"/>
              </a:rPr>
              <a:t>我国：科学馆</a:t>
            </a:r>
            <a:r>
              <a:rPr lang="en-US" altLang="zh-CN" sz="3600" dirty="0">
                <a:sym typeface="+mn-ea"/>
              </a:rPr>
              <a:t> </a:t>
            </a:r>
            <a:r>
              <a:rPr lang="zh-CN" altLang="en-US" sz="3600" dirty="0">
                <a:sym typeface="+mn-ea"/>
              </a:rPr>
              <a:t>宣传栏</a:t>
            </a:r>
            <a:endParaRPr lang="zh-CN" altLang="en-US" sz="3600" dirty="0"/>
          </a:p>
          <a:p>
            <a:pPr indent="0" fontAlgn="auto">
              <a:lnSpc>
                <a:spcPts val="3940"/>
              </a:lnSpc>
            </a:pPr>
            <a:r>
              <a:rPr lang="zh-CN" altLang="en-US" sz="3600" dirty="0"/>
              <a:t>管理混乱，管理人员</a:t>
            </a:r>
            <a:r>
              <a:rPr lang="zh-CN" altLang="en-US" sz="3600" dirty="0"/>
              <a:t>经验不足</a:t>
            </a:r>
            <a:endParaRPr lang="zh-CN" altLang="en-US" sz="3600" dirty="0"/>
          </a:p>
          <a:p>
            <a:pPr marL="0" indent="0" fontAlgn="auto">
              <a:lnSpc>
                <a:spcPts val="3940"/>
              </a:lnSpc>
              <a:buNone/>
            </a:pPr>
            <a:r>
              <a:rPr lang="en-US" altLang="zh-CN" sz="3600" dirty="0"/>
              <a:t> </a:t>
            </a:r>
            <a:endParaRPr lang="zh-CN" altLang="en-US" sz="3600" dirty="0"/>
          </a:p>
          <a:p>
            <a:endParaRPr lang="zh-CN" altLang="en-US" sz="3600" dirty="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normAutofit/>
          </a:bodyPr>
          <a:lstStyle/>
          <a:p>
            <a:pPr algn="ctr"/>
            <a:r>
              <a:rPr lang="en-US" altLang="zh-CN" dirty="0"/>
              <a:t>            </a:t>
            </a:r>
            <a:r>
              <a:rPr lang="zh-CN" altLang="en-US" dirty="0"/>
              <a:t>对策</a:t>
            </a:r>
            <a:endParaRPr lang="zh-CN" altLang="en-US" dirty="0"/>
          </a:p>
        </p:txBody>
      </p:sp>
      <p:sp>
        <p:nvSpPr>
          <p:cNvPr id="3" name="内容占位符 2"/>
          <p:cNvSpPr>
            <a:spLocks noGrp="1"/>
          </p:cNvSpPr>
          <p:nvPr>
            <p:ph idx="1"/>
          </p:nvPr>
        </p:nvSpPr>
        <p:spPr>
          <a:xfrm>
            <a:off x="838200" y="1340485"/>
            <a:ext cx="10515600" cy="5061585"/>
          </a:xfrm>
        </p:spPr>
        <p:txBody>
          <a:bodyPr>
            <a:normAutofit fontScale="60000"/>
          </a:bodyPr>
          <a:lstStyle/>
          <a:p>
            <a:pPr indent="0" fontAlgn="auto">
              <a:lnSpc>
                <a:spcPts val="3580"/>
              </a:lnSpc>
            </a:pPr>
            <a:r>
              <a:rPr lang="zh-CN" altLang="en-US" sz="3600" dirty="0">
                <a:sym typeface="+mn-ea"/>
              </a:rPr>
              <a:t>开启信息化实践</a:t>
            </a:r>
            <a:endParaRPr lang="zh-CN" altLang="en-US" sz="3600" dirty="0">
              <a:sym typeface="+mn-ea"/>
            </a:endParaRPr>
          </a:p>
          <a:p>
            <a:pPr marL="0" indent="0" fontAlgn="auto">
              <a:lnSpc>
                <a:spcPts val="3580"/>
              </a:lnSpc>
              <a:buNone/>
            </a:pPr>
            <a:r>
              <a:rPr lang="zh-CN" altLang="en-US" sz="3600" dirty="0"/>
              <a:t>  </a:t>
            </a:r>
            <a:r>
              <a:rPr lang="en-US" altLang="zh-CN" sz="3600" dirty="0"/>
              <a:t>     </a:t>
            </a:r>
            <a:r>
              <a:rPr lang="zh-CN" altLang="en-US" sz="3600" dirty="0"/>
              <a:t>随着信息传播技术发展，科技馆作为展示科学技术的原理、过程和专业知识的非正规学习场所，将不可避免地受到信息化浪潮的冲击并融入其中，</a:t>
            </a:r>
            <a:r>
              <a:rPr lang="zh-CN" altLang="en-US" sz="3600" dirty="0"/>
              <a:t>通过信息化来完善非正规学习是科技馆的重要发展方向。</a:t>
            </a:r>
            <a:endParaRPr lang="zh-CN" altLang="en-US" sz="3600" dirty="0"/>
          </a:p>
          <a:p>
            <a:pPr indent="0" fontAlgn="auto">
              <a:lnSpc>
                <a:spcPts val="3580"/>
              </a:lnSpc>
            </a:pPr>
            <a:r>
              <a:rPr lang="zh-CN" altLang="en-US" sz="3600" dirty="0"/>
              <a:t>馆校融合新模式，利用闲置资源</a:t>
            </a:r>
            <a:endParaRPr lang="zh-CN" altLang="en-US" sz="3600" dirty="0"/>
          </a:p>
          <a:p>
            <a:pPr marL="0" indent="0" fontAlgn="auto">
              <a:lnSpc>
                <a:spcPts val="3580"/>
              </a:lnSpc>
              <a:buNone/>
            </a:pPr>
            <a:r>
              <a:rPr lang="en-US" altLang="zh-CN" sz="3600" dirty="0"/>
              <a:t>       </a:t>
            </a:r>
            <a:r>
              <a:rPr lang="zh-CN" altLang="en-US" sz="3600" dirty="0"/>
              <a:t>学校应该大力挖掘现有科技馆的资源，加强学校和科技馆的无缝对接，馆校合作可以从一定程度上帮助学生有清晰的认识和直观的感受，弥补学校教育中互动性和体验性的不足，同时，</a:t>
            </a:r>
            <a:r>
              <a:rPr lang="zh-CN" altLang="en-US" sz="3600" dirty="0"/>
              <a:t>也是提高科技馆人员、科学教师科学素养的途径。</a:t>
            </a:r>
            <a:endParaRPr lang="zh-CN" altLang="en-US" sz="3600" dirty="0"/>
          </a:p>
          <a:p>
            <a:pPr indent="0" fontAlgn="auto">
              <a:lnSpc>
                <a:spcPts val="3580"/>
              </a:lnSpc>
            </a:pPr>
            <a:r>
              <a:rPr lang="zh-CN" altLang="en-US" sz="3600" dirty="0"/>
              <a:t>培养管理人员，学习管理</a:t>
            </a:r>
            <a:r>
              <a:rPr lang="zh-CN" altLang="en-US" sz="3600" dirty="0"/>
              <a:t>经验</a:t>
            </a:r>
            <a:endParaRPr lang="zh-CN" altLang="en-US" sz="36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科普的内涵</a:t>
            </a:r>
            <a:endParaRPr lang="en-US" altLang="zh-CN" dirty="0"/>
          </a:p>
        </p:txBody>
      </p:sp>
      <p:sp>
        <p:nvSpPr>
          <p:cNvPr id="7" name="文本框 6"/>
          <p:cNvSpPr txBox="1"/>
          <p:nvPr/>
        </p:nvSpPr>
        <p:spPr>
          <a:xfrm>
            <a:off x="1093470" y="1624330"/>
            <a:ext cx="10223500" cy="3538220"/>
          </a:xfrm>
          <a:prstGeom prst="rect">
            <a:avLst/>
          </a:prstGeom>
          <a:noFill/>
        </p:spPr>
        <p:txBody>
          <a:bodyPr wrap="square" rtlCol="0">
            <a:spAutoFit/>
          </a:bodyPr>
          <a:p>
            <a:pPr fontAlgn="auto">
              <a:lnSpc>
                <a:spcPct val="200000"/>
              </a:lnSpc>
            </a:pPr>
            <a:r>
              <a:rPr lang="en-US" altLang="zh-CN" sz="2800"/>
              <a:t>       </a:t>
            </a:r>
            <a:r>
              <a:rPr lang="zh-CN" altLang="en-US" sz="2800"/>
              <a:t>科普是指科普责任主体通过支持、组织、参与科普活动等途径，以公众易于理解、易于接受的方式向其传播科学知识、科学方法、科学思想、科学精神，以提高国民科学素质，吸引社会各界共同支持国家科技事业的发展的科学教育活动。</a:t>
            </a:r>
            <a:endParaRPr lang="zh-CN" altLang="en-US" sz="2800"/>
          </a:p>
        </p:txBody>
      </p:sp>
      <p:sp>
        <p:nvSpPr>
          <p:cNvPr id="17" name="圆角矩形 16"/>
          <p:cNvSpPr/>
          <p:nvPr/>
        </p:nvSpPr>
        <p:spPr>
          <a:xfrm>
            <a:off x="4022725" y="1915795"/>
            <a:ext cx="1426845" cy="608330"/>
          </a:xfrm>
          <a:prstGeom prst="roundRect">
            <a:avLst/>
          </a:prstGeom>
          <a:noFill/>
          <a:ln w="28575">
            <a:solidFill>
              <a:srgbClr val="0C4994"/>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圆角矩形 9"/>
          <p:cNvSpPr/>
          <p:nvPr/>
        </p:nvSpPr>
        <p:spPr>
          <a:xfrm>
            <a:off x="6181725" y="1915795"/>
            <a:ext cx="4251325" cy="608330"/>
          </a:xfrm>
          <a:prstGeom prst="roundRect">
            <a:avLst/>
          </a:prstGeom>
          <a:noFill/>
          <a:ln w="28575">
            <a:solidFill>
              <a:srgbClr val="0C4994"/>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圆角矩形 11"/>
          <p:cNvSpPr/>
          <p:nvPr/>
        </p:nvSpPr>
        <p:spPr>
          <a:xfrm>
            <a:off x="2221230" y="2811145"/>
            <a:ext cx="812165" cy="591185"/>
          </a:xfrm>
          <a:prstGeom prst="roundRect">
            <a:avLst/>
          </a:prstGeom>
          <a:noFill/>
          <a:ln w="28575">
            <a:solidFill>
              <a:srgbClr val="0C4994"/>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圆角矩形 12"/>
          <p:cNvSpPr/>
          <p:nvPr/>
        </p:nvSpPr>
        <p:spPr>
          <a:xfrm>
            <a:off x="7964170" y="2811145"/>
            <a:ext cx="3255010" cy="591185"/>
          </a:xfrm>
          <a:prstGeom prst="roundRect">
            <a:avLst/>
          </a:prstGeom>
          <a:noFill/>
          <a:ln w="28575">
            <a:solidFill>
              <a:srgbClr val="0C4994"/>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圆角矩形 14"/>
          <p:cNvSpPr/>
          <p:nvPr/>
        </p:nvSpPr>
        <p:spPr>
          <a:xfrm>
            <a:off x="1093470" y="3667760"/>
            <a:ext cx="4416425" cy="573405"/>
          </a:xfrm>
          <a:prstGeom prst="roundRect">
            <a:avLst/>
          </a:prstGeom>
          <a:noFill/>
          <a:ln w="28575">
            <a:solidFill>
              <a:srgbClr val="0C4994"/>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圆角矩形标注 18"/>
          <p:cNvSpPr/>
          <p:nvPr/>
        </p:nvSpPr>
        <p:spPr>
          <a:xfrm rot="10800000">
            <a:off x="814705" y="5385435"/>
            <a:ext cx="3109595" cy="996950"/>
          </a:xfrm>
          <a:prstGeom prst="wedgeRoundRectCallout">
            <a:avLst>
              <a:gd name="adj1" fmla="val -35629"/>
              <a:gd name="adj2" fmla="val 76944"/>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文本框 20"/>
          <p:cNvSpPr txBox="1"/>
          <p:nvPr/>
        </p:nvSpPr>
        <p:spPr>
          <a:xfrm>
            <a:off x="1093470" y="5622925"/>
            <a:ext cx="2623820" cy="645160"/>
          </a:xfrm>
          <a:prstGeom prst="rect">
            <a:avLst/>
          </a:prstGeom>
          <a:noFill/>
        </p:spPr>
        <p:txBody>
          <a:bodyPr wrap="square" rtlCol="0">
            <a:spAutoFit/>
          </a:bodyPr>
          <a:p>
            <a:r>
              <a:rPr lang="zh-CN" altLang="en-US">
                <a:solidFill>
                  <a:schemeClr val="bg1"/>
                </a:solidFill>
                <a:latin typeface="华光楷体_CNKI" panose="02000500000000000000" charset="-122"/>
                <a:ea typeface="华光楷体_CNKI" panose="02000500000000000000" charset="-122"/>
              </a:rPr>
              <a:t>懂的人以通俗易懂的方式给不懂的人讲明白</a:t>
            </a:r>
            <a:endParaRPr lang="zh-CN" altLang="en-US">
              <a:solidFill>
                <a:schemeClr val="bg1"/>
              </a:solidFill>
              <a:latin typeface="华光楷体_CNKI" panose="02000500000000000000" charset="-122"/>
              <a:ea typeface="华光楷体_CNKI" panose="02000500000000000000" charset="-122"/>
            </a:endParaRPr>
          </a:p>
        </p:txBody>
      </p:sp>
      <p:sp>
        <p:nvSpPr>
          <p:cNvPr id="2" name="矩形 1"/>
          <p:cNvSpPr/>
          <p:nvPr/>
        </p:nvSpPr>
        <p:spPr>
          <a:xfrm>
            <a:off x="1432560" y="2829560"/>
            <a:ext cx="9326880" cy="1198880"/>
          </a:xfrm>
          <a:prstGeom prst="rect">
            <a:avLst/>
          </a:prstGeom>
          <a:noFill/>
          <a:ln>
            <a:noFill/>
          </a:ln>
        </p:spPr>
        <p:txBody>
          <a:bodyPr wrap="none" rtlCol="0" anchor="t">
            <a:spAutoFit/>
          </a:bodyPr>
          <a:p>
            <a:pPr algn="ctr"/>
            <a:r>
              <a:rPr lang="zh-CN" altLang="en-US" sz="72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科普科普也是一种科普</a:t>
            </a:r>
            <a:endParaRPr lang="zh-CN" altLang="en-US" sz="72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10"/>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par>
                          <p:cTn id="13" fill="hold">
                            <p:stCondLst>
                              <p:cond delay="0"/>
                            </p:stCondLst>
                            <p:childTnLst>
                              <p:par>
                                <p:cTn id="14" presetID="1" presetClass="entr" presetSubtype="0" fill="hold" grpId="0" nodeType="after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55" presetClass="entr" presetSubtype="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anim calcmode="lin" valueType="num">
                                      <p:cBhvr>
                                        <p:cTn id="27" dur="1000" fill="hold"/>
                                        <p:tgtEl>
                                          <p:spTgt spid="2"/>
                                        </p:tgtEl>
                                        <p:attrNameLst>
                                          <p:attrName>ppt_w</p:attrName>
                                        </p:attrNameLst>
                                      </p:cBhvr>
                                      <p:tavLst>
                                        <p:tav tm="0">
                                          <p:val>
                                            <p:strVal val="#ppt_w*0.70"/>
                                          </p:val>
                                        </p:tav>
                                        <p:tav tm="100000">
                                          <p:val>
                                            <p:strVal val="#ppt_w"/>
                                          </p:val>
                                        </p:tav>
                                      </p:tavLst>
                                    </p:anim>
                                    <p:anim calcmode="lin" valueType="num">
                                      <p:cBhvr>
                                        <p:cTn id="28" dur="1000" fill="hold"/>
                                        <p:tgtEl>
                                          <p:spTgt spid="2"/>
                                        </p:tgtEl>
                                        <p:attrNameLst>
                                          <p:attrName>ppt_h</p:attrName>
                                        </p:attrNameLst>
                                      </p:cBhvr>
                                      <p:tavLst>
                                        <p:tav tm="0">
                                          <p:val>
                                            <p:strVal val="#ppt_h"/>
                                          </p:val>
                                        </p:tav>
                                        <p:tav tm="100000">
                                          <p:val>
                                            <p:strVal val="#ppt_h"/>
                                          </p:val>
                                        </p:tav>
                                      </p:tavLst>
                                    </p:anim>
                                    <p:animEffect transition="in" filter="fade">
                                      <p:cBhvr>
                                        <p:cTn id="29"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10" grpId="0" animBg="1"/>
      <p:bldP spid="10" grpId="1" animBg="1"/>
      <p:bldP spid="12" grpId="0" animBg="1"/>
      <p:bldP spid="12" grpId="1" animBg="1"/>
      <p:bldP spid="13" grpId="0" animBg="1"/>
      <p:bldP spid="13" grpId="1" animBg="1"/>
      <p:bldP spid="15" grpId="0" animBg="1"/>
      <p:bldP spid="15" grpId="1" animBg="1"/>
      <p:bldP spid="19" grpId="0" animBg="1"/>
      <p:bldP spid="19" grpId="1" animBg="1"/>
      <p:bldP spid="2" grpId="0"/>
      <p:bldP spid="2" grpId="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6" name="TextBox 25"/>
          <p:cNvSpPr txBox="1">
            <a:spLocks noChangeArrowheads="1"/>
          </p:cNvSpPr>
          <p:nvPr/>
        </p:nvSpPr>
        <p:spPr bwMode="auto">
          <a:xfrm>
            <a:off x="3778250" y="2350135"/>
            <a:ext cx="8315960" cy="706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4000" b="1" i="0" u="none" strike="noStrike" kern="1200" cap="none" spc="0" normalizeH="0" baseline="0" noProof="0" dirty="0" smtClean="0">
                <a:ln>
                  <a:noFill/>
                </a:ln>
                <a:solidFill>
                  <a:srgbClr val="FDCB34"/>
                </a:solidFill>
                <a:effectLst/>
                <a:uLnTx/>
                <a:uFillTx/>
                <a:latin typeface="微软雅黑" panose="020B0503020204020204" charset="-122"/>
                <a:ea typeface="微软雅黑" panose="020B0503020204020204" charset="-122"/>
                <a:cs typeface="+mn-cs"/>
              </a:rPr>
              <a:t>一些思考？</a:t>
            </a:r>
            <a:endParaRPr kumimoji="0" lang="zh-CN" altLang="en-US" sz="4000" b="1" i="0" u="none" strike="noStrike" kern="1200" cap="none" spc="0" normalizeH="0" baseline="0" noProof="0" dirty="0" smtClean="0">
              <a:ln>
                <a:noFill/>
              </a:ln>
              <a:solidFill>
                <a:srgbClr val="FDCB34"/>
              </a:solidFill>
              <a:effectLst/>
              <a:uLnTx/>
              <a:uFillTx/>
              <a:latin typeface="微软雅黑" panose="020B0503020204020204" charset="-122"/>
              <a:ea typeface="微软雅黑" panose="020B0503020204020204" charset="-122"/>
              <a:cs typeface="+mn-cs"/>
            </a:endParaRPr>
          </a:p>
        </p:txBody>
      </p:sp>
      <p:sp>
        <p:nvSpPr>
          <p:cNvPr id="10247" name="TextBox 26"/>
          <p:cNvSpPr txBox="1">
            <a:spLocks noChangeArrowheads="1"/>
          </p:cNvSpPr>
          <p:nvPr/>
        </p:nvSpPr>
        <p:spPr bwMode="auto">
          <a:xfrm>
            <a:off x="1198095" y="2245187"/>
            <a:ext cx="2062480" cy="1938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1995"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05</a:t>
            </a:r>
            <a:endParaRPr kumimoji="0" lang="zh-CN" altLang="en-US" sz="11995"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p:txBody>
      </p:sp>
      <p:pic>
        <p:nvPicPr>
          <p:cNvPr id="11" name="图片 10" descr="横版组合——透明.png"/>
          <p:cNvPicPr>
            <a:picLocks noChangeAspect="1"/>
          </p:cNvPicPr>
          <p:nvPr/>
        </p:nvPicPr>
        <p:blipFill>
          <a:blip r:embed="rId1" cstate="screen"/>
          <a:srcRect/>
          <a:stretch>
            <a:fillRect/>
          </a:stretch>
        </p:blipFill>
        <p:spPr bwMode="auto">
          <a:xfrm>
            <a:off x="8468075" y="127196"/>
            <a:ext cx="3429530" cy="7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243"/>
                                        </p:tgtEl>
                                        <p:attrNameLst>
                                          <p:attrName>style.visibility</p:attrName>
                                        </p:attrNameLst>
                                      </p:cBhvr>
                                      <p:to>
                                        <p:strVal val="visible"/>
                                      </p:to>
                                    </p:set>
                                    <p:animEffect transition="in" filter="wipe(left)">
                                      <p:cBhvr>
                                        <p:cTn id="7" dur="500"/>
                                        <p:tgtEl>
                                          <p:spTgt spid="10243"/>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0242"/>
                                        </p:tgtEl>
                                        <p:attrNameLst>
                                          <p:attrName>style.visibility</p:attrName>
                                        </p:attrNameLst>
                                      </p:cBhvr>
                                      <p:to>
                                        <p:strVal val="visible"/>
                                      </p:to>
                                    </p:set>
                                    <p:animEffect transition="in" filter="wipe(down)">
                                      <p:cBhvr>
                                        <p:cTn id="11" dur="300"/>
                                        <p:tgtEl>
                                          <p:spTgt spid="10242"/>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0244"/>
                                        </p:tgtEl>
                                        <p:attrNameLst>
                                          <p:attrName>style.visibility</p:attrName>
                                        </p:attrNameLst>
                                      </p:cBhvr>
                                      <p:to>
                                        <p:strVal val="visible"/>
                                      </p:to>
                                    </p:set>
                                    <p:animEffect transition="in" filter="wipe(up)">
                                      <p:cBhvr>
                                        <p:cTn id="15" dur="500"/>
                                        <p:tgtEl>
                                          <p:spTgt spid="10244"/>
                                        </p:tgtEl>
                                      </p:cBhvr>
                                    </p:animEffect>
                                  </p:childTnLst>
                                </p:cTn>
                              </p:par>
                            </p:childTnLst>
                          </p:cTn>
                        </p:par>
                        <p:par>
                          <p:cTn id="16" fill="hold">
                            <p:stCondLst>
                              <p:cond delay="1500"/>
                            </p:stCondLst>
                            <p:childTnLst>
                              <p:par>
                                <p:cTn id="17" presetID="1" presetClass="entr" presetSubtype="0" fill="hold" grpId="0" nodeType="afterEffect">
                                  <p:stCondLst>
                                    <p:cond delay="0"/>
                                  </p:stCondLst>
                                  <p:childTnLst>
                                    <p:set>
                                      <p:cBhvr>
                                        <p:cTn id="18" dur="1" fill="hold">
                                          <p:stCondLst>
                                            <p:cond delay="0"/>
                                          </p:stCondLst>
                                        </p:cTn>
                                        <p:tgtEl>
                                          <p:spTgt spid="10247"/>
                                        </p:tgtEl>
                                        <p:attrNameLst>
                                          <p:attrName>style.visibility</p:attrName>
                                        </p:attrNameLst>
                                      </p:cBhvr>
                                      <p:to>
                                        <p:strVal val="visible"/>
                                      </p:to>
                                    </p:set>
                                  </p:childTnLst>
                                </p:cTn>
                              </p:par>
                            </p:childTnLst>
                          </p:cTn>
                        </p:par>
                        <p:par>
                          <p:cTn id="19" fill="hold">
                            <p:stCondLst>
                              <p:cond delay="1500"/>
                            </p:stCondLst>
                            <p:childTnLst>
                              <p:par>
                                <p:cTn id="20" presetID="1" presetClass="entr" presetSubtype="0" fill="hold" grpId="0" nodeType="afterEffect">
                                  <p:stCondLst>
                                    <p:cond delay="0"/>
                                  </p:stCondLst>
                                  <p:childTnLst>
                                    <p:set>
                                      <p:cBhvr>
                                        <p:cTn id="21" dur="1" fill="hold">
                                          <p:stCondLst>
                                            <p:cond delay="0"/>
                                          </p:stCondLst>
                                        </p:cTn>
                                        <p:tgtEl>
                                          <p:spTgt spid="102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bldLvl="0" animBg="1" autoUpdateAnimBg="0"/>
      <p:bldP spid="10244" grpId="0" bldLvl="0" animBg="1" autoUpdateAnimBg="0"/>
      <p:bldP spid="10246" grpId="0" autoUpdateAnimBg="0"/>
      <p:bldP spid="10247" grpId="0" autoUpdateAnimBg="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normAutofit/>
          </a:bodyPr>
          <a:lstStyle/>
          <a:p>
            <a:pPr algn="ctr"/>
            <a:r>
              <a:rPr lang="zh-CN" altLang="en-US" dirty="0"/>
              <a:t>一些思考</a:t>
            </a:r>
            <a:endParaRPr lang="zh-CN" altLang="en-US" dirty="0"/>
          </a:p>
        </p:txBody>
      </p:sp>
      <p:sp>
        <p:nvSpPr>
          <p:cNvPr id="3" name="内容占位符 2"/>
          <p:cNvSpPr>
            <a:spLocks noGrp="1"/>
          </p:cNvSpPr>
          <p:nvPr>
            <p:ph idx="1"/>
          </p:nvPr>
        </p:nvSpPr>
        <p:spPr/>
        <p:txBody>
          <a:bodyPr/>
          <a:lstStyle/>
          <a:p>
            <a:pPr fontAlgn="auto">
              <a:lnSpc>
                <a:spcPct val="140000"/>
              </a:lnSpc>
            </a:pPr>
            <a:endParaRPr lang="zh-CN" altLang="en-US" sz="3600" dirty="0"/>
          </a:p>
          <a:p>
            <a:pPr fontAlgn="auto">
              <a:lnSpc>
                <a:spcPct val="140000"/>
              </a:lnSpc>
            </a:pPr>
            <a:r>
              <a:rPr lang="zh-CN" altLang="en-US" sz="3600" dirty="0"/>
              <a:t>如何增加科普的信服力</a:t>
            </a:r>
            <a:r>
              <a:rPr lang="en-US" altLang="zh-CN" sz="3600" dirty="0"/>
              <a:t>/</a:t>
            </a:r>
            <a:r>
              <a:rPr lang="zh-CN" altLang="en-US" sz="3600" dirty="0"/>
              <a:t>受众对科普的</a:t>
            </a:r>
            <a:r>
              <a:rPr lang="zh-CN" altLang="en-US" sz="3600" dirty="0"/>
              <a:t>认可？</a:t>
            </a:r>
            <a:endParaRPr lang="zh-CN" altLang="en-US" sz="3600" dirty="0"/>
          </a:p>
          <a:p>
            <a:pPr fontAlgn="auto">
              <a:lnSpc>
                <a:spcPct val="140000"/>
              </a:lnSpc>
            </a:pPr>
            <a:r>
              <a:rPr lang="zh-CN" altLang="en-US" sz="3600" dirty="0"/>
              <a:t>如何</a:t>
            </a:r>
            <a:r>
              <a:rPr lang="zh-CN" altLang="en-US" sz="3600" dirty="0"/>
              <a:t>增加针对特殊人群的科普</a:t>
            </a:r>
            <a:r>
              <a:rPr lang="zh-CN" altLang="en-US" sz="3600" dirty="0"/>
              <a:t>有效程度？</a:t>
            </a:r>
            <a:endParaRPr lang="zh-CN" altLang="en-US" sz="3600" dirty="0"/>
          </a:p>
          <a:p>
            <a:pPr fontAlgn="auto">
              <a:lnSpc>
                <a:spcPct val="140000"/>
              </a:lnSpc>
            </a:pPr>
            <a:r>
              <a:rPr lang="zh-CN" altLang="en-US" sz="3600" dirty="0"/>
              <a:t>一些对策实施的</a:t>
            </a:r>
            <a:r>
              <a:rPr lang="zh-CN" altLang="en-US" sz="3600" dirty="0"/>
              <a:t>可行性？</a:t>
            </a:r>
            <a:endParaRPr lang="zh-CN" altLang="en-US" sz="3600" dirty="0"/>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lstStyle/>
          <a:p>
            <a:r>
              <a:rPr lang="zh-CN" altLang="en-US" dirty="0"/>
              <a:t>参考文献</a:t>
            </a:r>
            <a:endParaRPr lang="zh-CN" altLang="en-US" dirty="0"/>
          </a:p>
        </p:txBody>
      </p:sp>
      <p:sp>
        <p:nvSpPr>
          <p:cNvPr id="4" name="文本框 3"/>
          <p:cNvSpPr txBox="1"/>
          <p:nvPr/>
        </p:nvSpPr>
        <p:spPr>
          <a:xfrm>
            <a:off x="227330" y="1105535"/>
            <a:ext cx="11882755" cy="6462395"/>
          </a:xfrm>
          <a:prstGeom prst="rect">
            <a:avLst/>
          </a:prstGeom>
          <a:noFill/>
        </p:spPr>
        <p:txBody>
          <a:bodyPr wrap="square" rtlCol="0" anchor="t">
            <a:spAutoFit/>
          </a:bodyPr>
          <a:p>
            <a:pPr algn="l"/>
            <a:r>
              <a:rPr lang="en-US" altLang="zh-CN">
                <a:latin typeface="微软雅黑" panose="020B0503020204020204" charset="-122"/>
                <a:ea typeface="微软雅黑" panose="020B0503020204020204" charset="-122"/>
                <a:cs typeface="微软雅黑" panose="020B0503020204020204" charset="-122"/>
                <a:sym typeface="+mn-ea"/>
              </a:rPr>
              <a:t>[1]</a:t>
            </a:r>
            <a:r>
              <a:rPr lang="zh-CN" altLang="en-US">
                <a:latin typeface="微软雅黑" panose="020B0503020204020204" charset="-122"/>
                <a:ea typeface="微软雅黑" panose="020B0503020204020204" charset="-122"/>
                <a:cs typeface="微软雅黑" panose="020B0503020204020204" charset="-122"/>
                <a:sym typeface="+mn-ea"/>
              </a:rPr>
              <a:t>刘兵.对科普相关概念研究的简要回顾与讨论[J].科普研究,2019,14(05)</a:t>
            </a:r>
            <a:r>
              <a:rPr lang="en-US" altLang="zh-CN">
                <a:latin typeface="微软雅黑" panose="020B0503020204020204" charset="-122"/>
                <a:ea typeface="微软雅黑" panose="020B0503020204020204" charset="-122"/>
                <a:cs typeface="微软雅黑" panose="020B0503020204020204" charset="-122"/>
                <a:sym typeface="+mn-ea"/>
              </a:rPr>
              <a:t>.</a:t>
            </a:r>
            <a:endParaRPr lang="en-US" altLang="zh-CN">
              <a:latin typeface="微软雅黑" panose="020B0503020204020204" charset="-122"/>
              <a:ea typeface="微软雅黑" panose="020B0503020204020204" charset="-122"/>
              <a:cs typeface="微软雅黑" panose="020B0503020204020204" charset="-122"/>
              <a:sym typeface="+mn-ea"/>
            </a:endParaRPr>
          </a:p>
          <a:p>
            <a:pPr algn="l"/>
            <a:r>
              <a:rPr lang="en-US" altLang="zh-CN">
                <a:latin typeface="微软雅黑" panose="020B0503020204020204" charset="-122"/>
                <a:ea typeface="微软雅黑" panose="020B0503020204020204" charset="-122"/>
                <a:cs typeface="微软雅黑" panose="020B0503020204020204" charset="-122"/>
              </a:rPr>
              <a:t>[2]</a:t>
            </a:r>
            <a:r>
              <a:rPr lang="zh-CN" altLang="en-US">
                <a:latin typeface="微软雅黑" panose="020B0503020204020204" charset="-122"/>
                <a:ea typeface="微软雅黑" panose="020B0503020204020204" charset="-122"/>
                <a:cs typeface="微软雅黑" panose="020B0503020204020204" charset="-122"/>
              </a:rPr>
              <a:t>科学技术部</a:t>
            </a:r>
            <a:r>
              <a:rPr lang="en-US" altLang="zh-CN">
                <a:latin typeface="微软雅黑" panose="020B0503020204020204" charset="-122"/>
                <a:ea typeface="微软雅黑" panose="020B0503020204020204" charset="-122"/>
                <a:cs typeface="微软雅黑" panose="020B0503020204020204" charset="-122"/>
              </a:rPr>
              <a:t>.</a:t>
            </a:r>
            <a:r>
              <a:rPr lang="zh-CN" altLang="en-US">
                <a:latin typeface="微软雅黑" panose="020B0503020204020204" charset="-122"/>
                <a:ea typeface="微软雅黑" panose="020B0503020204020204" charset="-122"/>
                <a:cs typeface="微软雅黑" panose="020B0503020204020204" charset="-122"/>
              </a:rPr>
              <a:t>2020年度全国科普统计数据</a:t>
            </a:r>
            <a:r>
              <a:rPr lang="en-US" altLang="zh-CN">
                <a:latin typeface="微软雅黑" panose="020B0503020204020204" charset="-122"/>
                <a:ea typeface="微软雅黑" panose="020B0503020204020204" charset="-122"/>
                <a:cs typeface="微软雅黑" panose="020B0503020204020204" charset="-122"/>
              </a:rPr>
              <a:t>.2021.</a:t>
            </a:r>
            <a:endParaRPr lang="zh-CN" altLang="en-US">
              <a:latin typeface="微软雅黑" panose="020B0503020204020204" charset="-122"/>
              <a:ea typeface="微软雅黑" panose="020B0503020204020204" charset="-122"/>
              <a:cs typeface="微软雅黑" panose="020B0503020204020204" charset="-122"/>
            </a:endParaRPr>
          </a:p>
          <a:p>
            <a:pPr algn="l"/>
            <a:r>
              <a:rPr lang="en-US" altLang="zh-CN" dirty="0">
                <a:latin typeface="微软雅黑" panose="020B0503020204020204" charset="-122"/>
                <a:ea typeface="微软雅黑" panose="020B0503020204020204" charset="-122"/>
                <a:cs typeface="微软雅黑" panose="020B0503020204020204" charset="-122"/>
                <a:sym typeface="+mn-ea"/>
              </a:rPr>
              <a:t>[3]</a:t>
            </a:r>
            <a:r>
              <a:rPr lang="zh-CN" altLang="en-US" dirty="0">
                <a:latin typeface="微软雅黑" panose="020B0503020204020204" charset="-122"/>
                <a:ea typeface="微软雅黑" panose="020B0503020204020204" charset="-122"/>
                <a:cs typeface="微软雅黑" panose="020B0503020204020204" charset="-122"/>
                <a:sym typeface="+mn-ea"/>
              </a:rPr>
              <a:t>中国科学技术协会</a:t>
            </a:r>
            <a:r>
              <a:rPr lang="en-US" altLang="zh-CN" dirty="0">
                <a:latin typeface="微软雅黑" panose="020B0503020204020204" charset="-122"/>
                <a:ea typeface="微软雅黑" panose="020B0503020204020204" charset="-122"/>
                <a:cs typeface="微软雅黑" panose="020B0503020204020204" charset="-122"/>
                <a:sym typeface="+mn-ea"/>
              </a:rPr>
              <a:t>.</a:t>
            </a:r>
            <a:r>
              <a:rPr lang="zh-CN" altLang="en-US" dirty="0">
                <a:latin typeface="微软雅黑" panose="020B0503020204020204" charset="-122"/>
                <a:ea typeface="微软雅黑" panose="020B0503020204020204" charset="-122"/>
                <a:cs typeface="微软雅黑" panose="020B0503020204020204" charset="-122"/>
                <a:sym typeface="+mn-ea"/>
              </a:rPr>
              <a:t>第十一次中国公民科学素质抽样调查</a:t>
            </a:r>
            <a:r>
              <a:rPr lang="en-US" altLang="zh-CN" dirty="0">
                <a:latin typeface="微软雅黑" panose="020B0503020204020204" charset="-122"/>
                <a:ea typeface="微软雅黑" panose="020B0503020204020204" charset="-122"/>
                <a:cs typeface="微软雅黑" panose="020B0503020204020204" charset="-122"/>
                <a:sym typeface="+mn-ea"/>
              </a:rPr>
              <a:t>.2021.</a:t>
            </a:r>
            <a:endParaRPr lang="zh-CN" altLang="en-US" dirty="0">
              <a:latin typeface="微软雅黑" panose="020B0503020204020204" charset="-122"/>
              <a:ea typeface="微软雅黑" panose="020B0503020204020204" charset="-122"/>
              <a:cs typeface="微软雅黑" panose="020B0503020204020204" charset="-122"/>
              <a:sym typeface="+mn-ea"/>
            </a:endParaRPr>
          </a:p>
          <a:p>
            <a:pPr algn="l"/>
            <a:r>
              <a:rPr lang="en-US" altLang="zh-CN">
                <a:latin typeface="微软雅黑" panose="020B0503020204020204" charset="-122"/>
                <a:ea typeface="微软雅黑" panose="020B0503020204020204" charset="-122"/>
                <a:cs typeface="微软雅黑" panose="020B0503020204020204" charset="-122"/>
                <a:sym typeface="+mn-ea"/>
              </a:rPr>
              <a:t>[4]</a:t>
            </a:r>
            <a:r>
              <a:rPr lang="zh-CN" altLang="en-US">
                <a:latin typeface="微软雅黑" panose="020B0503020204020204" charset="-122"/>
                <a:ea typeface="微软雅黑" panose="020B0503020204020204" charset="-122"/>
                <a:cs typeface="微软雅黑" panose="020B0503020204020204" charset="-122"/>
                <a:sym typeface="+mn-ea"/>
              </a:rPr>
              <a:t>任福君.新中国科普政策70年[J].科普研究,2019,14(0</a:t>
            </a:r>
            <a:r>
              <a:rPr lang="en-US" altLang="zh-CN">
                <a:latin typeface="微软雅黑" panose="020B0503020204020204" charset="-122"/>
                <a:ea typeface="微软雅黑" panose="020B0503020204020204" charset="-122"/>
                <a:cs typeface="微软雅黑" panose="020B0503020204020204" charset="-122"/>
                <a:sym typeface="+mn-ea"/>
              </a:rPr>
              <a:t>1</a:t>
            </a:r>
            <a:r>
              <a:rPr lang="zh-CN" altLang="en-US">
                <a:latin typeface="微软雅黑" panose="020B0503020204020204" charset="-122"/>
                <a:ea typeface="微软雅黑" panose="020B0503020204020204" charset="-122"/>
                <a:cs typeface="微软雅黑" panose="020B0503020204020204" charset="-122"/>
                <a:sym typeface="+mn-ea"/>
              </a:rPr>
              <a:t>)</a:t>
            </a:r>
            <a:r>
              <a:rPr lang="en-US" altLang="zh-CN">
                <a:latin typeface="微软雅黑" panose="020B0503020204020204" charset="-122"/>
                <a:ea typeface="微软雅黑" panose="020B0503020204020204" charset="-122"/>
                <a:cs typeface="微软雅黑" panose="020B0503020204020204" charset="-122"/>
                <a:sym typeface="+mn-ea"/>
              </a:rPr>
              <a:t>.</a:t>
            </a:r>
            <a:endParaRPr lang="en-US" altLang="zh-CN">
              <a:latin typeface="微软雅黑" panose="020B0503020204020204" charset="-122"/>
              <a:ea typeface="微软雅黑" panose="020B0503020204020204" charset="-122"/>
              <a:cs typeface="微软雅黑" panose="020B0503020204020204" charset="-122"/>
              <a:sym typeface="+mn-ea"/>
            </a:endParaRPr>
          </a:p>
          <a:p>
            <a:pPr algn="l"/>
            <a:r>
              <a:rPr lang="en-US" altLang="zh-CN">
                <a:latin typeface="微软雅黑" panose="020B0503020204020204" charset="-122"/>
                <a:ea typeface="微软雅黑" panose="020B0503020204020204" charset="-122"/>
                <a:cs typeface="微软雅黑" panose="020B0503020204020204" charset="-122"/>
                <a:sym typeface="+mn-ea"/>
              </a:rPr>
              <a:t>[5]于维国. 科学技术普及的意义、作用和特点[C]//中国科普理论与实践探索——2010科普理论国际论坛暨第十七届全国科普理论研讨会论文集.,2010:185-191.</a:t>
            </a:r>
            <a:endParaRPr lang="en-US" altLang="zh-CN">
              <a:latin typeface="微软雅黑" panose="020B0503020204020204" charset="-122"/>
              <a:ea typeface="微软雅黑" panose="020B0503020204020204" charset="-122"/>
              <a:cs typeface="微软雅黑" panose="020B0503020204020204" charset="-122"/>
              <a:sym typeface="+mn-ea"/>
            </a:endParaRPr>
          </a:p>
          <a:p>
            <a:pPr algn="l"/>
            <a:r>
              <a:rPr lang="en-US" altLang="zh-CN">
                <a:latin typeface="微软雅黑" panose="020B0503020204020204" charset="-122"/>
                <a:ea typeface="微软雅黑" panose="020B0503020204020204" charset="-122"/>
                <a:cs typeface="微软雅黑" panose="020B0503020204020204" charset="-122"/>
              </a:rPr>
              <a:t>[6]</a:t>
            </a:r>
            <a:r>
              <a:rPr lang="zh-CN" altLang="en-US">
                <a:latin typeface="微软雅黑" panose="020B0503020204020204" charset="-122"/>
                <a:ea typeface="微软雅黑" panose="020B0503020204020204" charset="-122"/>
                <a:cs typeface="微软雅黑" panose="020B0503020204020204" charset="-122"/>
              </a:rPr>
              <a:t>郑念. 科普要发挥政治引领和价值引领作用[N]. 人民政协报,2021-11-26(008).</a:t>
            </a:r>
            <a:endParaRPr lang="zh-CN" altLang="en-US">
              <a:latin typeface="微软雅黑" panose="020B0503020204020204" charset="-122"/>
              <a:ea typeface="微软雅黑" panose="020B0503020204020204" charset="-122"/>
              <a:cs typeface="微软雅黑" panose="020B0503020204020204" charset="-122"/>
            </a:endParaRPr>
          </a:p>
          <a:p>
            <a:pPr algn="l"/>
            <a:r>
              <a:rPr lang="en-US" altLang="zh-CN">
                <a:latin typeface="微软雅黑" panose="020B0503020204020204" charset="-122"/>
                <a:ea typeface="微软雅黑" panose="020B0503020204020204" charset="-122"/>
                <a:cs typeface="微软雅黑" panose="020B0503020204020204" charset="-122"/>
              </a:rPr>
              <a:t>[7]</a:t>
            </a:r>
            <a:r>
              <a:rPr lang="zh-CN" altLang="en-US">
                <a:latin typeface="微软雅黑" panose="020B0503020204020204" charset="-122"/>
                <a:ea typeface="微软雅黑" panose="020B0503020204020204" charset="-122"/>
                <a:cs typeface="微软雅黑" panose="020B0503020204020204" charset="-122"/>
              </a:rPr>
              <a:t>叶茗. 浅谈科学技术普及在企业发展中的作用[C]//创新驱动，加快战略性新兴产业发展——吉林省第七届科学技术学术年会论文集（下）.,2012:378-380.</a:t>
            </a:r>
            <a:endParaRPr lang="zh-CN" altLang="en-US">
              <a:latin typeface="微软雅黑" panose="020B0503020204020204" charset="-122"/>
              <a:ea typeface="微软雅黑" panose="020B0503020204020204" charset="-122"/>
              <a:cs typeface="微软雅黑" panose="020B0503020204020204" charset="-122"/>
            </a:endParaRPr>
          </a:p>
          <a:p>
            <a:pPr algn="l"/>
            <a:r>
              <a:rPr lang="en-US" altLang="zh-CN">
                <a:latin typeface="微软雅黑" panose="020B0503020204020204" charset="-122"/>
                <a:ea typeface="微软雅黑" panose="020B0503020204020204" charset="-122"/>
                <a:cs typeface="微软雅黑" panose="020B0503020204020204" charset="-122"/>
                <a:sym typeface="+mn-ea"/>
              </a:rPr>
              <a:t>[8</a:t>
            </a:r>
            <a:r>
              <a:rPr lang="zh-CN" altLang="en-US">
                <a:latin typeface="微软雅黑" panose="020B0503020204020204" charset="-122"/>
                <a:ea typeface="微软雅黑" panose="020B0503020204020204" charset="-122"/>
                <a:cs typeface="微软雅黑" panose="020B0503020204020204" charset="-122"/>
                <a:sym typeface="+mn-ea"/>
              </a:rPr>
              <a:t>]赵曦. 为罐头食品正名，以科普名义造谣应追责[N]. 消费日报,2021-02-02(A01).DOI:10.28866/n.cnki.nxfrb.2021.000161.</a:t>
            </a:r>
            <a:endParaRPr lang="zh-CN" altLang="en-US">
              <a:latin typeface="微软雅黑" panose="020B0503020204020204" charset="-122"/>
              <a:ea typeface="微软雅黑" panose="020B0503020204020204" charset="-122"/>
              <a:cs typeface="微软雅黑" panose="020B0503020204020204" charset="-122"/>
              <a:sym typeface="+mn-ea"/>
            </a:endParaRPr>
          </a:p>
          <a:p>
            <a:pPr algn="l"/>
            <a:r>
              <a:rPr lang="zh-CN" altLang="en-US">
                <a:latin typeface="微软雅黑" panose="020B0503020204020204" charset="-122"/>
                <a:ea typeface="微软雅黑" panose="020B0503020204020204" charset="-122"/>
                <a:cs typeface="微软雅黑" panose="020B0503020204020204" charset="-122"/>
                <a:sym typeface="+mn-ea"/>
              </a:rPr>
              <a:t>[</a:t>
            </a:r>
            <a:r>
              <a:rPr lang="en-US" altLang="zh-CN">
                <a:latin typeface="微软雅黑" panose="020B0503020204020204" charset="-122"/>
                <a:ea typeface="微软雅黑" panose="020B0503020204020204" charset="-122"/>
                <a:cs typeface="微软雅黑" panose="020B0503020204020204" charset="-122"/>
                <a:sym typeface="+mn-ea"/>
              </a:rPr>
              <a:t>9</a:t>
            </a:r>
            <a:r>
              <a:rPr lang="zh-CN" altLang="en-US">
                <a:latin typeface="微软雅黑" panose="020B0503020204020204" charset="-122"/>
                <a:ea typeface="微软雅黑" panose="020B0503020204020204" charset="-122"/>
                <a:cs typeface="微软雅黑" panose="020B0503020204020204" charset="-122"/>
                <a:sym typeface="+mn-ea"/>
              </a:rPr>
              <a:t>]杨多文. 关于《中华人民共和国科学技术普及法》实施的思考与建议[C]//中国科普理论与实践探索——第二十六届全国科普理论研讨会论文集.,2019:399-409.DOI:10.26914/c.cnkihy.2019.092317</a:t>
            </a:r>
            <a:endParaRPr lang="zh-CN" altLang="en-US">
              <a:latin typeface="微软雅黑" panose="020B0503020204020204" charset="-122"/>
              <a:ea typeface="微软雅黑" panose="020B0503020204020204" charset="-122"/>
              <a:cs typeface="微软雅黑" panose="020B0503020204020204" charset="-122"/>
              <a:sym typeface="+mn-ea"/>
            </a:endParaRPr>
          </a:p>
          <a:p>
            <a:pPr algn="l"/>
            <a:r>
              <a:rPr lang="zh-CN" altLang="en-US">
                <a:latin typeface="微软雅黑" panose="020B0503020204020204" charset="-122"/>
                <a:ea typeface="微软雅黑" panose="020B0503020204020204" charset="-122"/>
                <a:cs typeface="微软雅黑" panose="020B0503020204020204" charset="-122"/>
              </a:rPr>
              <a:t>[1</a:t>
            </a:r>
            <a:r>
              <a:rPr lang="en-US" altLang="zh-CN">
                <a:latin typeface="微软雅黑" panose="020B0503020204020204" charset="-122"/>
                <a:ea typeface="微软雅黑" panose="020B0503020204020204" charset="-122"/>
                <a:cs typeface="微软雅黑" panose="020B0503020204020204" charset="-122"/>
              </a:rPr>
              <a:t>0</a:t>
            </a:r>
            <a:r>
              <a:rPr lang="zh-CN" altLang="en-US">
                <a:latin typeface="微软雅黑" panose="020B0503020204020204" charset="-122"/>
                <a:ea typeface="微软雅黑" panose="020B0503020204020204" charset="-122"/>
                <a:cs typeface="微软雅黑" panose="020B0503020204020204" charset="-122"/>
              </a:rPr>
              <a:t>]中国科学院科学传播研究中心副主任  邱成利. 《科普法》需要与时俱进[N]. 人民政协报,2021-11-26(008).</a:t>
            </a:r>
            <a:endParaRPr lang="zh-CN" altLang="en-US">
              <a:latin typeface="微软雅黑" panose="020B0503020204020204" charset="-122"/>
              <a:ea typeface="微软雅黑" panose="020B0503020204020204" charset="-122"/>
              <a:cs typeface="微软雅黑" panose="020B0503020204020204" charset="-122"/>
            </a:endParaRPr>
          </a:p>
          <a:p>
            <a:pPr algn="l"/>
            <a:r>
              <a:rPr lang="en-US" altLang="zh-CN">
                <a:latin typeface="微软雅黑" panose="020B0503020204020204" charset="-122"/>
                <a:ea typeface="微软雅黑" panose="020B0503020204020204" charset="-122"/>
                <a:cs typeface="微软雅黑" panose="020B0503020204020204" charset="-122"/>
                <a:sym typeface="+mn-ea"/>
              </a:rPr>
              <a:t>[11]https://www.crsp.org.cn/m/view.php?aid=3185大学实施科普责任的调研发现及建议</a:t>
            </a:r>
            <a:r>
              <a:rPr lang="en-US" altLang="zh-CN">
                <a:latin typeface="微软雅黑" panose="020B0503020204020204" charset="-122"/>
                <a:ea typeface="微软雅黑" panose="020B0503020204020204" charset="-122"/>
                <a:cs typeface="微软雅黑" panose="020B0503020204020204" charset="-122"/>
                <a:sym typeface="+mn-ea"/>
              </a:rPr>
              <a:t>|</a:t>
            </a:r>
            <a:r>
              <a:rPr lang="zh-CN" altLang="en-US">
                <a:latin typeface="微软雅黑" panose="020B0503020204020204" charset="-122"/>
                <a:ea typeface="微软雅黑" panose="020B0503020204020204" charset="-122"/>
                <a:cs typeface="微软雅黑" panose="020B0503020204020204" charset="-122"/>
                <a:sym typeface="+mn-ea"/>
              </a:rPr>
              <a:t>中国科普研究</a:t>
            </a:r>
            <a:endParaRPr lang="en-US" altLang="zh-CN">
              <a:latin typeface="微软雅黑" panose="020B0503020204020204" charset="-122"/>
              <a:ea typeface="微软雅黑" panose="020B0503020204020204" charset="-122"/>
              <a:cs typeface="微软雅黑" panose="020B0503020204020204" charset="-122"/>
            </a:endParaRPr>
          </a:p>
          <a:p>
            <a:pPr algn="l"/>
            <a:r>
              <a:rPr lang="en-US" altLang="zh-CN">
                <a:latin typeface="微软雅黑" panose="020B0503020204020204" charset="-122"/>
                <a:ea typeface="微软雅黑" panose="020B0503020204020204" charset="-122"/>
                <a:cs typeface="微软雅黑" panose="020B0503020204020204" charset="-122"/>
                <a:sym typeface="+mn-ea"/>
              </a:rPr>
              <a:t>[12]https://www.crsp.org.cn/m/view.php?aid=3199多举措打破“四不窘态”， 促进更多科研人员投身科普工作</a:t>
            </a:r>
            <a:r>
              <a:rPr lang="en-US" altLang="zh-CN">
                <a:latin typeface="微软雅黑" panose="020B0503020204020204" charset="-122"/>
                <a:ea typeface="微软雅黑" panose="020B0503020204020204" charset="-122"/>
                <a:cs typeface="微软雅黑" panose="020B0503020204020204" charset="-122"/>
                <a:sym typeface="+mn-ea"/>
              </a:rPr>
              <a:t>|</a:t>
            </a:r>
            <a:r>
              <a:rPr lang="zh-CN" altLang="en-US">
                <a:latin typeface="微软雅黑" panose="020B0503020204020204" charset="-122"/>
                <a:ea typeface="微软雅黑" panose="020B0503020204020204" charset="-122"/>
                <a:cs typeface="微软雅黑" panose="020B0503020204020204" charset="-122"/>
                <a:sym typeface="+mn-ea"/>
              </a:rPr>
              <a:t>中国科普研究</a:t>
            </a:r>
            <a:endParaRPr lang="en-US" altLang="zh-CN">
              <a:latin typeface="微软雅黑" panose="020B0503020204020204" charset="-122"/>
              <a:ea typeface="微软雅黑" panose="020B0503020204020204" charset="-122"/>
              <a:cs typeface="微软雅黑" panose="020B0503020204020204" charset="-122"/>
            </a:endParaRPr>
          </a:p>
          <a:p>
            <a:pPr algn="l"/>
            <a:r>
              <a:rPr lang="en-US" altLang="zh-CN">
                <a:latin typeface="微软雅黑" panose="020B0503020204020204" charset="-122"/>
                <a:ea typeface="微软雅黑" panose="020B0503020204020204" charset="-122"/>
                <a:cs typeface="微软雅黑" panose="020B0503020204020204" charset="-122"/>
                <a:sym typeface="+mn-ea"/>
              </a:rPr>
              <a:t>[13]https://www.crsp.org.cn/m/view.php?aid=2951以中国科学院为例的我国科研机构科普服务现状、问题及建议</a:t>
            </a:r>
            <a:r>
              <a:rPr lang="en-US" altLang="zh-CN">
                <a:latin typeface="微软雅黑" panose="020B0503020204020204" charset="-122"/>
                <a:ea typeface="微软雅黑" panose="020B0503020204020204" charset="-122"/>
                <a:cs typeface="微软雅黑" panose="020B0503020204020204" charset="-122"/>
                <a:sym typeface="+mn-ea"/>
              </a:rPr>
              <a:t>|</a:t>
            </a:r>
            <a:r>
              <a:rPr lang="zh-CN" altLang="en-US">
                <a:latin typeface="微软雅黑" panose="020B0503020204020204" charset="-122"/>
                <a:ea typeface="微软雅黑" panose="020B0503020204020204" charset="-122"/>
                <a:cs typeface="微软雅黑" panose="020B0503020204020204" charset="-122"/>
                <a:sym typeface="+mn-ea"/>
              </a:rPr>
              <a:t>中国科普研究</a:t>
            </a:r>
            <a:endParaRPr lang="en-US" altLang="zh-CN">
              <a:latin typeface="微软雅黑" panose="020B0503020204020204" charset="-122"/>
              <a:ea typeface="微软雅黑" panose="020B0503020204020204" charset="-122"/>
              <a:cs typeface="微软雅黑" panose="020B0503020204020204" charset="-122"/>
            </a:endParaRPr>
          </a:p>
          <a:p>
            <a:pPr algn="l"/>
            <a:r>
              <a:rPr lang="en-US" altLang="zh-CN">
                <a:latin typeface="微软雅黑" panose="020B0503020204020204" charset="-122"/>
                <a:ea typeface="微软雅黑" panose="020B0503020204020204" charset="-122"/>
                <a:cs typeface="微软雅黑" panose="020B0503020204020204" charset="-122"/>
                <a:sym typeface="+mn-ea"/>
              </a:rPr>
              <a:t>[14] </a:t>
            </a:r>
            <a:r>
              <a:rPr lang="zh-CN" altLang="en-US">
                <a:latin typeface="微软雅黑" panose="020B0503020204020204" charset="-122"/>
                <a:ea typeface="微软雅黑" panose="020B0503020204020204" charset="-122"/>
                <a:cs typeface="微软雅黑" panose="020B0503020204020204" charset="-122"/>
                <a:sym typeface="+mn-ea"/>
              </a:rPr>
              <a:t>https://www.crsp.org.cn/m/view.php?aid=2779馆校结合新模式、新理念的探索和实践</a:t>
            </a:r>
            <a:r>
              <a:rPr lang="en-US" altLang="zh-CN">
                <a:latin typeface="微软雅黑" panose="020B0503020204020204" charset="-122"/>
                <a:ea typeface="微软雅黑" panose="020B0503020204020204" charset="-122"/>
                <a:cs typeface="微软雅黑" panose="020B0503020204020204" charset="-122"/>
                <a:sym typeface="+mn-ea"/>
              </a:rPr>
              <a:t>|</a:t>
            </a:r>
            <a:r>
              <a:rPr lang="zh-CN" altLang="en-US">
                <a:latin typeface="微软雅黑" panose="020B0503020204020204" charset="-122"/>
                <a:ea typeface="微软雅黑" panose="020B0503020204020204" charset="-122"/>
                <a:cs typeface="微软雅黑" panose="020B0503020204020204" charset="-122"/>
                <a:sym typeface="+mn-ea"/>
              </a:rPr>
              <a:t>中国科普研究</a:t>
            </a:r>
            <a:endParaRPr lang="zh-CN" altLang="en-US">
              <a:latin typeface="微软雅黑" panose="020B0503020204020204" charset="-122"/>
              <a:ea typeface="微软雅黑" panose="020B0503020204020204" charset="-122"/>
              <a:cs typeface="微软雅黑" panose="020B0503020204020204" charset="-122"/>
            </a:endParaRPr>
          </a:p>
          <a:p>
            <a:pPr algn="l"/>
            <a:endParaRPr lang="zh-CN" altLang="en-US"/>
          </a:p>
          <a:p>
            <a:pPr algn="l"/>
            <a:endParaRPr lang="zh-CN" altLang="en-US"/>
          </a:p>
          <a:p>
            <a:pPr algn="l"/>
            <a:endParaRPr lang="zh-CN" altLang="en-US"/>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bg>
      <p:bgPr>
        <a:blipFill dpi="0" rotWithShape="1">
          <a:blip r:embed="rId1" cstate="screen">
            <a:lum/>
          </a:blip>
          <a:srcRect/>
          <a:stretch>
            <a:fillRect/>
          </a:stretch>
        </a:blip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2" cstate="screen"/>
          <a:stretch>
            <a:fillRect/>
          </a:stretch>
        </p:blipFill>
        <p:spPr>
          <a:xfrm>
            <a:off x="489555" y="358903"/>
            <a:ext cx="4265218" cy="900000"/>
          </a:xfrm>
          <a:prstGeom prst="rect">
            <a:avLst/>
          </a:prstGeom>
        </p:spPr>
      </p:pic>
      <p:pic>
        <p:nvPicPr>
          <p:cNvPr id="7" name="图片 6"/>
          <p:cNvPicPr>
            <a:picLocks noChangeAspect="1"/>
          </p:cNvPicPr>
          <p:nvPr/>
        </p:nvPicPr>
        <p:blipFill>
          <a:blip r:embed="rId3"/>
          <a:stretch>
            <a:fillRect/>
          </a:stretch>
        </p:blipFill>
        <p:spPr>
          <a:xfrm>
            <a:off x="2096677" y="2252370"/>
            <a:ext cx="7998645" cy="23532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lstStyle/>
          <a:p>
            <a:r>
              <a:rPr lang="zh-CN" altLang="en-US" dirty="0"/>
              <a:t>科普概念总结</a:t>
            </a:r>
            <a:endParaRPr lang="zh-CN" altLang="en-US" dirty="0"/>
          </a:p>
        </p:txBody>
      </p:sp>
      <p:sp>
        <p:nvSpPr>
          <p:cNvPr id="25" name="矩形 3"/>
          <p:cNvSpPr/>
          <p:nvPr/>
        </p:nvSpPr>
        <p:spPr>
          <a:xfrm>
            <a:off x="986790" y="1260475"/>
            <a:ext cx="2042160" cy="869315"/>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rgbClr val="194A96">
              <a:alpha val="6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grpSp>
        <p:nvGrpSpPr>
          <p:cNvPr id="5" name="组合 4"/>
          <p:cNvGrpSpPr/>
          <p:nvPr/>
        </p:nvGrpSpPr>
        <p:grpSpPr>
          <a:xfrm>
            <a:off x="667575" y="1381662"/>
            <a:ext cx="672074" cy="672075"/>
            <a:chOff x="2769119" y="1848492"/>
            <a:chExt cx="504056" cy="504056"/>
          </a:xfrm>
          <a:solidFill>
            <a:srgbClr val="194A96"/>
          </a:solidFill>
        </p:grpSpPr>
        <p:sp>
          <p:nvSpPr>
            <p:cNvPr id="6" name="椭圆 5"/>
            <p:cNvSpPr/>
            <p:nvPr/>
          </p:nvSpPr>
          <p:spPr>
            <a:xfrm>
              <a:off x="2769119" y="1848492"/>
              <a:ext cx="504056" cy="504056"/>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7" name="TextBox 66"/>
            <p:cNvSpPr txBox="1"/>
            <p:nvPr/>
          </p:nvSpPr>
          <p:spPr>
            <a:xfrm>
              <a:off x="2808589" y="1931243"/>
              <a:ext cx="390973" cy="315423"/>
            </a:xfrm>
            <a:prstGeom prst="rect">
              <a:avLst/>
            </a:prstGeom>
            <a:grpFill/>
          </p:spPr>
          <p:txBody>
            <a:bodyPr wrap="none" rtlCol="0">
              <a:spAutoFit/>
            </a:bodyPr>
            <a:lstStyle/>
            <a:p>
              <a:r>
                <a:rPr lang="en-US" altLang="zh-CN" sz="2135" b="1" dirty="0">
                  <a:solidFill>
                    <a:schemeClr val="bg1"/>
                  </a:solidFill>
                  <a:latin typeface="微软雅黑" panose="020B0503020204020204" charset="-122"/>
                  <a:ea typeface="微软雅黑" panose="020B0503020204020204" charset="-122"/>
                </a:rPr>
                <a:t>01</a:t>
              </a:r>
              <a:endParaRPr lang="zh-CN" altLang="en-US" sz="2135" b="1" dirty="0">
                <a:solidFill>
                  <a:schemeClr val="bg1"/>
                </a:solidFill>
                <a:latin typeface="微软雅黑" panose="020B0503020204020204" charset="-122"/>
                <a:ea typeface="微软雅黑" panose="020B0503020204020204" charset="-122"/>
              </a:endParaRPr>
            </a:p>
          </p:txBody>
        </p:sp>
      </p:grpSp>
      <p:sp>
        <p:nvSpPr>
          <p:cNvPr id="15" name="TextBox 82"/>
          <p:cNvSpPr txBox="1"/>
          <p:nvPr/>
        </p:nvSpPr>
        <p:spPr>
          <a:xfrm>
            <a:off x="1339215" y="1461135"/>
            <a:ext cx="1538605" cy="451485"/>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zh-CN" altLang="en-US" sz="2935" dirty="0">
                <a:solidFill>
                  <a:schemeClr val="bg1"/>
                </a:solidFill>
              </a:rPr>
              <a:t>主体</a:t>
            </a:r>
            <a:endParaRPr lang="zh-CN" altLang="en-US" sz="2935" dirty="0">
              <a:solidFill>
                <a:schemeClr val="bg1"/>
              </a:solidFill>
            </a:endParaRPr>
          </a:p>
        </p:txBody>
      </p:sp>
      <p:sp>
        <p:nvSpPr>
          <p:cNvPr id="17" name="TextBox 84"/>
          <p:cNvSpPr txBox="1"/>
          <p:nvPr/>
        </p:nvSpPr>
        <p:spPr>
          <a:xfrm>
            <a:off x="2439925" y="5564808"/>
            <a:ext cx="2298067" cy="45134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zh-CN" altLang="en-US" sz="2935" dirty="0">
                <a:solidFill>
                  <a:schemeClr val="bg1"/>
                </a:solidFill>
              </a:rPr>
              <a:t>发展方向三</a:t>
            </a:r>
            <a:endParaRPr lang="zh-CN" altLang="en-US" sz="2935" dirty="0">
              <a:solidFill>
                <a:schemeClr val="bg1"/>
              </a:solidFill>
            </a:endParaRPr>
          </a:p>
        </p:txBody>
      </p:sp>
      <p:sp>
        <p:nvSpPr>
          <p:cNvPr id="20" name="文本框 19"/>
          <p:cNvSpPr txBox="1"/>
          <p:nvPr/>
        </p:nvSpPr>
        <p:spPr>
          <a:xfrm>
            <a:off x="3253740" y="1492250"/>
            <a:ext cx="4145280" cy="460375"/>
          </a:xfrm>
          <a:prstGeom prst="rect">
            <a:avLst/>
          </a:prstGeom>
          <a:noFill/>
        </p:spPr>
        <p:txBody>
          <a:bodyPr wrap="none" rtlCol="0" anchor="t">
            <a:spAutoFit/>
          </a:bodyPr>
          <a:p>
            <a:r>
              <a:rPr lang="zh-CN" altLang="en-US" sz="2400" b="1" dirty="0" smtClean="0">
                <a:sym typeface="+mn-ea"/>
              </a:rPr>
              <a:t>大学、科技人员、科研机构等</a:t>
            </a:r>
            <a:endParaRPr lang="zh-CN" altLang="en-US" sz="2400" b="1" dirty="0" smtClean="0">
              <a:sym typeface="+mn-ea"/>
            </a:endParaRPr>
          </a:p>
        </p:txBody>
      </p:sp>
      <p:sp>
        <p:nvSpPr>
          <p:cNvPr id="21" name="矩形 3"/>
          <p:cNvSpPr/>
          <p:nvPr/>
        </p:nvSpPr>
        <p:spPr>
          <a:xfrm>
            <a:off x="986790" y="2279015"/>
            <a:ext cx="2042160" cy="869315"/>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rgbClr val="194A96">
              <a:alpha val="6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grpSp>
        <p:nvGrpSpPr>
          <p:cNvPr id="22" name="组合 21"/>
          <p:cNvGrpSpPr/>
          <p:nvPr/>
        </p:nvGrpSpPr>
        <p:grpSpPr>
          <a:xfrm>
            <a:off x="655510" y="2400202"/>
            <a:ext cx="672074" cy="672075"/>
            <a:chOff x="2769119" y="1848492"/>
            <a:chExt cx="504056" cy="504056"/>
          </a:xfrm>
          <a:solidFill>
            <a:srgbClr val="194A96"/>
          </a:solidFill>
        </p:grpSpPr>
        <p:sp>
          <p:nvSpPr>
            <p:cNvPr id="23" name="椭圆 22"/>
            <p:cNvSpPr/>
            <p:nvPr/>
          </p:nvSpPr>
          <p:spPr>
            <a:xfrm>
              <a:off x="2769119" y="1848492"/>
              <a:ext cx="504056" cy="504056"/>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24" name="TextBox 66"/>
            <p:cNvSpPr txBox="1"/>
            <p:nvPr/>
          </p:nvSpPr>
          <p:spPr>
            <a:xfrm>
              <a:off x="2808589" y="1931243"/>
              <a:ext cx="388620" cy="315277"/>
            </a:xfrm>
            <a:prstGeom prst="rect">
              <a:avLst/>
            </a:prstGeom>
            <a:grpFill/>
          </p:spPr>
          <p:txBody>
            <a:bodyPr wrap="none" rtlCol="0">
              <a:spAutoFit/>
            </a:bodyPr>
            <a:lstStyle/>
            <a:p>
              <a:r>
                <a:rPr lang="en-US" altLang="zh-CN" sz="2135" b="1" dirty="0">
                  <a:solidFill>
                    <a:schemeClr val="bg1"/>
                  </a:solidFill>
                  <a:latin typeface="微软雅黑" panose="020B0503020204020204" charset="-122"/>
                  <a:ea typeface="微软雅黑" panose="020B0503020204020204" charset="-122"/>
                </a:rPr>
                <a:t>02</a:t>
              </a:r>
              <a:endParaRPr lang="zh-CN" altLang="en-US" sz="2135" b="1" dirty="0">
                <a:solidFill>
                  <a:schemeClr val="bg1"/>
                </a:solidFill>
                <a:latin typeface="微软雅黑" panose="020B0503020204020204" charset="-122"/>
                <a:ea typeface="微软雅黑" panose="020B0503020204020204" charset="-122"/>
              </a:endParaRPr>
            </a:p>
          </p:txBody>
        </p:sp>
      </p:grpSp>
      <p:sp>
        <p:nvSpPr>
          <p:cNvPr id="26" name="TextBox 82"/>
          <p:cNvSpPr txBox="1"/>
          <p:nvPr/>
        </p:nvSpPr>
        <p:spPr>
          <a:xfrm>
            <a:off x="1339215" y="2479675"/>
            <a:ext cx="1538605" cy="451485"/>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zh-CN" altLang="en-US" sz="2935" dirty="0">
                <a:solidFill>
                  <a:schemeClr val="bg1"/>
                </a:solidFill>
              </a:rPr>
              <a:t>客体</a:t>
            </a:r>
            <a:endParaRPr lang="zh-CN" altLang="en-US" sz="2935" dirty="0">
              <a:solidFill>
                <a:schemeClr val="bg1"/>
              </a:solidFill>
            </a:endParaRPr>
          </a:p>
        </p:txBody>
      </p:sp>
      <p:sp>
        <p:nvSpPr>
          <p:cNvPr id="27" name="文本框 26"/>
          <p:cNvSpPr txBox="1"/>
          <p:nvPr/>
        </p:nvSpPr>
        <p:spPr>
          <a:xfrm>
            <a:off x="3129915" y="2505710"/>
            <a:ext cx="8162290" cy="460375"/>
          </a:xfrm>
          <a:prstGeom prst="rect">
            <a:avLst/>
          </a:prstGeom>
          <a:noFill/>
        </p:spPr>
        <p:txBody>
          <a:bodyPr wrap="square" rtlCol="0" anchor="t">
            <a:spAutoFit/>
          </a:bodyPr>
          <a:p>
            <a:pPr algn="l"/>
            <a:r>
              <a:rPr lang="zh-CN" altLang="en-US" sz="2400" b="1" dirty="0" smtClean="0">
                <a:sym typeface="+mn-ea"/>
              </a:rPr>
              <a:t>各领域的科学知识、科学方法、科学思想、科学精神的普及</a:t>
            </a:r>
            <a:endParaRPr lang="zh-CN" altLang="en-US" sz="2400" b="1" dirty="0" smtClean="0">
              <a:sym typeface="+mn-ea"/>
            </a:endParaRPr>
          </a:p>
        </p:txBody>
      </p:sp>
      <p:sp>
        <p:nvSpPr>
          <p:cNvPr id="29" name="矩形 3"/>
          <p:cNvSpPr/>
          <p:nvPr/>
        </p:nvSpPr>
        <p:spPr>
          <a:xfrm>
            <a:off x="986790" y="3391535"/>
            <a:ext cx="2042160" cy="869315"/>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rgbClr val="194A96">
              <a:alpha val="6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grpSp>
        <p:nvGrpSpPr>
          <p:cNvPr id="30" name="组合 29"/>
          <p:cNvGrpSpPr/>
          <p:nvPr/>
        </p:nvGrpSpPr>
        <p:grpSpPr>
          <a:xfrm>
            <a:off x="667575" y="3524152"/>
            <a:ext cx="672074" cy="672075"/>
            <a:chOff x="2769119" y="1848492"/>
            <a:chExt cx="504056" cy="504056"/>
          </a:xfrm>
          <a:solidFill>
            <a:srgbClr val="194A96"/>
          </a:solidFill>
        </p:grpSpPr>
        <p:sp>
          <p:nvSpPr>
            <p:cNvPr id="33" name="椭圆 32"/>
            <p:cNvSpPr/>
            <p:nvPr/>
          </p:nvSpPr>
          <p:spPr>
            <a:xfrm>
              <a:off x="2769119" y="1848492"/>
              <a:ext cx="504056" cy="504056"/>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34" name="TextBox 66"/>
            <p:cNvSpPr txBox="1"/>
            <p:nvPr/>
          </p:nvSpPr>
          <p:spPr>
            <a:xfrm>
              <a:off x="2808589" y="1931243"/>
              <a:ext cx="388620" cy="315277"/>
            </a:xfrm>
            <a:prstGeom prst="rect">
              <a:avLst/>
            </a:prstGeom>
            <a:grpFill/>
          </p:spPr>
          <p:txBody>
            <a:bodyPr wrap="none" rtlCol="0">
              <a:spAutoFit/>
            </a:bodyPr>
            <a:lstStyle/>
            <a:p>
              <a:r>
                <a:rPr lang="en-US" altLang="zh-CN" sz="2135" b="1" dirty="0">
                  <a:solidFill>
                    <a:schemeClr val="bg1"/>
                  </a:solidFill>
                  <a:latin typeface="微软雅黑" panose="020B0503020204020204" charset="-122"/>
                  <a:ea typeface="微软雅黑" panose="020B0503020204020204" charset="-122"/>
                </a:rPr>
                <a:t>03</a:t>
              </a:r>
              <a:endParaRPr lang="zh-CN" altLang="en-US" sz="2135" b="1" dirty="0">
                <a:solidFill>
                  <a:schemeClr val="bg1"/>
                </a:solidFill>
                <a:latin typeface="微软雅黑" panose="020B0503020204020204" charset="-122"/>
                <a:ea typeface="微软雅黑" panose="020B0503020204020204" charset="-122"/>
              </a:endParaRPr>
            </a:p>
          </p:txBody>
        </p:sp>
      </p:grpSp>
      <p:sp>
        <p:nvSpPr>
          <p:cNvPr id="35" name="TextBox 82"/>
          <p:cNvSpPr txBox="1"/>
          <p:nvPr/>
        </p:nvSpPr>
        <p:spPr>
          <a:xfrm>
            <a:off x="1339215" y="3592195"/>
            <a:ext cx="1538605" cy="451485"/>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zh-CN" altLang="en-US" sz="2935" dirty="0">
                <a:solidFill>
                  <a:schemeClr val="bg1"/>
                </a:solidFill>
              </a:rPr>
              <a:t>对象</a:t>
            </a:r>
            <a:endParaRPr lang="zh-CN" altLang="en-US" sz="2935" dirty="0">
              <a:solidFill>
                <a:schemeClr val="bg1"/>
              </a:solidFill>
            </a:endParaRPr>
          </a:p>
        </p:txBody>
      </p:sp>
      <p:sp>
        <p:nvSpPr>
          <p:cNvPr id="47" name="文本框 46"/>
          <p:cNvSpPr txBox="1"/>
          <p:nvPr/>
        </p:nvSpPr>
        <p:spPr>
          <a:xfrm>
            <a:off x="3253740" y="3634740"/>
            <a:ext cx="8206105" cy="460375"/>
          </a:xfrm>
          <a:prstGeom prst="rect">
            <a:avLst/>
          </a:prstGeom>
          <a:noFill/>
        </p:spPr>
        <p:txBody>
          <a:bodyPr wrap="square" rtlCol="0" anchor="t">
            <a:spAutoFit/>
          </a:bodyPr>
          <a:p>
            <a:pPr algn="l"/>
            <a:r>
              <a:rPr lang="zh-CN" altLang="en-US" sz="2400" b="1" dirty="0" smtClean="0">
                <a:sym typeface="+mn-ea"/>
              </a:rPr>
              <a:t>公众，主要指的是科学工作者以外的人民群众</a:t>
            </a:r>
            <a:endParaRPr lang="zh-CN" altLang="en-US" sz="2400" b="1" dirty="0" smtClean="0">
              <a:sym typeface="+mn-ea"/>
            </a:endParaRPr>
          </a:p>
        </p:txBody>
      </p:sp>
      <p:sp>
        <p:nvSpPr>
          <p:cNvPr id="48" name="矩形 3"/>
          <p:cNvSpPr/>
          <p:nvPr/>
        </p:nvSpPr>
        <p:spPr>
          <a:xfrm>
            <a:off x="986790" y="4531360"/>
            <a:ext cx="2042160" cy="869315"/>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rgbClr val="194A96">
              <a:alpha val="6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grpSp>
        <p:nvGrpSpPr>
          <p:cNvPr id="49" name="组合 48"/>
          <p:cNvGrpSpPr/>
          <p:nvPr/>
        </p:nvGrpSpPr>
        <p:grpSpPr>
          <a:xfrm>
            <a:off x="667575" y="4652547"/>
            <a:ext cx="672074" cy="672075"/>
            <a:chOff x="2769119" y="1848492"/>
            <a:chExt cx="504056" cy="504056"/>
          </a:xfrm>
          <a:solidFill>
            <a:srgbClr val="194A96"/>
          </a:solidFill>
        </p:grpSpPr>
        <p:sp>
          <p:nvSpPr>
            <p:cNvPr id="50" name="椭圆 49"/>
            <p:cNvSpPr/>
            <p:nvPr/>
          </p:nvSpPr>
          <p:spPr>
            <a:xfrm>
              <a:off x="2769119" y="1848492"/>
              <a:ext cx="504056" cy="504056"/>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51" name="TextBox 66"/>
            <p:cNvSpPr txBox="1"/>
            <p:nvPr/>
          </p:nvSpPr>
          <p:spPr>
            <a:xfrm>
              <a:off x="2808589" y="1931243"/>
              <a:ext cx="388620" cy="315277"/>
            </a:xfrm>
            <a:prstGeom prst="rect">
              <a:avLst/>
            </a:prstGeom>
            <a:grpFill/>
          </p:spPr>
          <p:txBody>
            <a:bodyPr wrap="none" rtlCol="0">
              <a:spAutoFit/>
            </a:bodyPr>
            <a:lstStyle/>
            <a:p>
              <a:r>
                <a:rPr lang="en-US" altLang="zh-CN" sz="2135" b="1" dirty="0">
                  <a:solidFill>
                    <a:schemeClr val="bg1"/>
                  </a:solidFill>
                  <a:latin typeface="微软雅黑" panose="020B0503020204020204" charset="-122"/>
                  <a:ea typeface="微软雅黑" panose="020B0503020204020204" charset="-122"/>
                </a:rPr>
                <a:t>04</a:t>
              </a:r>
              <a:endParaRPr lang="zh-CN" altLang="en-US" sz="2135" b="1" dirty="0">
                <a:solidFill>
                  <a:schemeClr val="bg1"/>
                </a:solidFill>
                <a:latin typeface="微软雅黑" panose="020B0503020204020204" charset="-122"/>
                <a:ea typeface="微软雅黑" panose="020B0503020204020204" charset="-122"/>
              </a:endParaRPr>
            </a:p>
          </p:txBody>
        </p:sp>
      </p:grpSp>
      <p:sp>
        <p:nvSpPr>
          <p:cNvPr id="52" name="TextBox 82"/>
          <p:cNvSpPr txBox="1"/>
          <p:nvPr/>
        </p:nvSpPr>
        <p:spPr>
          <a:xfrm>
            <a:off x="1339215" y="4732020"/>
            <a:ext cx="1538605" cy="451485"/>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zh-CN" altLang="en-US" sz="2935" dirty="0">
                <a:solidFill>
                  <a:schemeClr val="bg1"/>
                </a:solidFill>
              </a:rPr>
              <a:t>目的</a:t>
            </a:r>
            <a:endParaRPr lang="zh-CN" altLang="en-US" sz="2935" dirty="0">
              <a:solidFill>
                <a:schemeClr val="bg1"/>
              </a:solidFill>
            </a:endParaRPr>
          </a:p>
        </p:txBody>
      </p:sp>
      <p:sp>
        <p:nvSpPr>
          <p:cNvPr id="53" name="文本框 52"/>
          <p:cNvSpPr txBox="1"/>
          <p:nvPr/>
        </p:nvSpPr>
        <p:spPr>
          <a:xfrm>
            <a:off x="3129915" y="4763135"/>
            <a:ext cx="9098280" cy="460375"/>
          </a:xfrm>
          <a:prstGeom prst="rect">
            <a:avLst/>
          </a:prstGeom>
          <a:noFill/>
        </p:spPr>
        <p:txBody>
          <a:bodyPr wrap="square" rtlCol="0" anchor="t">
            <a:spAutoFit/>
          </a:bodyPr>
          <a:p>
            <a:pPr algn="l"/>
            <a:r>
              <a:rPr lang="zh-CN" altLang="en-US" sz="2400" b="1" dirty="0">
                <a:sym typeface="+mn-ea"/>
              </a:rPr>
              <a:t>提高国民科学</a:t>
            </a:r>
            <a:r>
              <a:rPr lang="zh-CN" altLang="en-US" sz="2400" b="1" dirty="0" smtClean="0">
                <a:sym typeface="+mn-ea"/>
              </a:rPr>
              <a:t>素质；吸引</a:t>
            </a:r>
            <a:r>
              <a:rPr lang="zh-CN" altLang="en-US" sz="2400" b="1" dirty="0">
                <a:sym typeface="+mn-ea"/>
              </a:rPr>
              <a:t>社会各界共同支持国家科技事业的发展</a:t>
            </a:r>
            <a:endParaRPr lang="zh-CN" altLang="en-US" sz="2400" b="1" dirty="0" smtClean="0">
              <a:sym typeface="+mn-ea"/>
            </a:endParaRPr>
          </a:p>
        </p:txBody>
      </p:sp>
      <p:sp>
        <p:nvSpPr>
          <p:cNvPr id="54" name="矩形 3"/>
          <p:cNvSpPr/>
          <p:nvPr/>
        </p:nvSpPr>
        <p:spPr>
          <a:xfrm>
            <a:off x="986790" y="5649595"/>
            <a:ext cx="2042160" cy="869315"/>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rgbClr val="194A96">
              <a:alpha val="6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grpSp>
        <p:nvGrpSpPr>
          <p:cNvPr id="55" name="组合 54"/>
          <p:cNvGrpSpPr/>
          <p:nvPr/>
        </p:nvGrpSpPr>
        <p:grpSpPr>
          <a:xfrm>
            <a:off x="667575" y="5770782"/>
            <a:ext cx="672074" cy="672075"/>
            <a:chOff x="2769119" y="1848492"/>
            <a:chExt cx="504056" cy="504056"/>
          </a:xfrm>
          <a:solidFill>
            <a:srgbClr val="194A96"/>
          </a:solidFill>
        </p:grpSpPr>
        <p:sp>
          <p:nvSpPr>
            <p:cNvPr id="56" name="椭圆 55"/>
            <p:cNvSpPr/>
            <p:nvPr/>
          </p:nvSpPr>
          <p:spPr>
            <a:xfrm>
              <a:off x="2769119" y="1848492"/>
              <a:ext cx="504056" cy="504056"/>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57" name="TextBox 66"/>
            <p:cNvSpPr txBox="1"/>
            <p:nvPr/>
          </p:nvSpPr>
          <p:spPr>
            <a:xfrm>
              <a:off x="2808589" y="1931243"/>
              <a:ext cx="388620" cy="315277"/>
            </a:xfrm>
            <a:prstGeom prst="rect">
              <a:avLst/>
            </a:prstGeom>
            <a:grpFill/>
          </p:spPr>
          <p:txBody>
            <a:bodyPr wrap="none" rtlCol="0">
              <a:spAutoFit/>
            </a:bodyPr>
            <a:lstStyle/>
            <a:p>
              <a:r>
                <a:rPr lang="en-US" altLang="zh-CN" sz="2135" b="1" dirty="0">
                  <a:solidFill>
                    <a:schemeClr val="bg1"/>
                  </a:solidFill>
                  <a:latin typeface="微软雅黑" panose="020B0503020204020204" charset="-122"/>
                  <a:ea typeface="微软雅黑" panose="020B0503020204020204" charset="-122"/>
                </a:rPr>
                <a:t>05</a:t>
              </a:r>
              <a:endParaRPr lang="zh-CN" altLang="en-US" sz="2135" b="1" dirty="0">
                <a:solidFill>
                  <a:schemeClr val="bg1"/>
                </a:solidFill>
                <a:latin typeface="微软雅黑" panose="020B0503020204020204" charset="-122"/>
                <a:ea typeface="微软雅黑" panose="020B0503020204020204" charset="-122"/>
              </a:endParaRPr>
            </a:p>
          </p:txBody>
        </p:sp>
      </p:grpSp>
      <p:sp>
        <p:nvSpPr>
          <p:cNvPr id="58" name="TextBox 82"/>
          <p:cNvSpPr txBox="1"/>
          <p:nvPr/>
        </p:nvSpPr>
        <p:spPr>
          <a:xfrm>
            <a:off x="1339215" y="5850255"/>
            <a:ext cx="1538605" cy="451485"/>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zh-CN" altLang="en-US" sz="2935" dirty="0">
                <a:solidFill>
                  <a:schemeClr val="bg1"/>
                </a:solidFill>
              </a:rPr>
              <a:t>方向</a:t>
            </a:r>
            <a:endParaRPr lang="zh-CN" altLang="en-US" sz="2935" dirty="0">
              <a:solidFill>
                <a:schemeClr val="bg1"/>
              </a:solidFill>
            </a:endParaRPr>
          </a:p>
        </p:txBody>
      </p:sp>
      <p:sp>
        <p:nvSpPr>
          <p:cNvPr id="59" name="文本框 58"/>
          <p:cNvSpPr txBox="1"/>
          <p:nvPr/>
        </p:nvSpPr>
        <p:spPr>
          <a:xfrm>
            <a:off x="3129915" y="5692140"/>
            <a:ext cx="8659495" cy="829945"/>
          </a:xfrm>
          <a:prstGeom prst="rect">
            <a:avLst/>
          </a:prstGeom>
          <a:noFill/>
        </p:spPr>
        <p:txBody>
          <a:bodyPr wrap="square" rtlCol="0" anchor="t">
            <a:spAutoFit/>
          </a:bodyPr>
          <a:p>
            <a:pPr algn="l"/>
            <a:r>
              <a:rPr lang="zh-CN" altLang="en-US" sz="2400" b="1" dirty="0">
                <a:sym typeface="+mn-ea"/>
              </a:rPr>
              <a:t>科普活动应当具有双向性，即公众对科普不仅是“接受”，更要积极的“参与”</a:t>
            </a:r>
            <a:endParaRPr lang="zh-CN" altLang="en-US" sz="2400" b="1" dirty="0">
              <a:sym typeface="+mn-ea"/>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lstStyle/>
          <a:p>
            <a:r>
              <a:rPr lang="zh-CN" altLang="en-US" dirty="0"/>
              <a:t>科普工作中涉及到的两类主体</a:t>
            </a:r>
            <a:endParaRPr lang="zh-CN" altLang="en-US" dirty="0"/>
          </a:p>
        </p:txBody>
      </p:sp>
      <p:sp>
        <p:nvSpPr>
          <p:cNvPr id="51" name="学论网-矩形 1"/>
          <p:cNvSpPr/>
          <p:nvPr/>
        </p:nvSpPr>
        <p:spPr>
          <a:xfrm>
            <a:off x="2164080" y="1450340"/>
            <a:ext cx="8093710" cy="790575"/>
          </a:xfrm>
          <a:prstGeom prst="rect">
            <a:avLst/>
          </a:prstGeom>
          <a:solidFill>
            <a:srgbClr val="194A96"/>
          </a:solidFill>
          <a:ln w="12700" cap="flat" cmpd="sng" algn="ctr">
            <a:solidFill>
              <a:srgbClr val="448AD7"/>
            </a:solidFill>
            <a:prstDash val="solid"/>
          </a:ln>
          <a:effectLst/>
        </p:spPr>
        <p:txBody>
          <a:bodyPr rtlCol="0" anchor="ctr"/>
          <a:p>
            <a:pPr lvl="0" algn="ctr"/>
            <a:r>
              <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charset="-122"/>
              </a:rPr>
              <a:t>科普主体</a:t>
            </a:r>
            <a:r>
              <a:rPr lang="en-US" altLang="zh-CN" sz="2800" b="1" kern="0" dirty="0">
                <a:gradFill>
                  <a:gsLst>
                    <a:gs pos="100000">
                      <a:schemeClr val="bg1"/>
                    </a:gs>
                    <a:gs pos="0">
                      <a:schemeClr val="bg1">
                        <a:lumMod val="95000"/>
                      </a:schemeClr>
                    </a:gs>
                  </a:gsLst>
                  <a:path path="circle">
                    <a:fillToRect l="100000" b="100000"/>
                  </a:path>
                </a:gradFill>
                <a:ea typeface="微软雅黑" panose="020B0503020204020204" charset="-122"/>
              </a:rPr>
              <a:t>“</a:t>
            </a:r>
            <a:r>
              <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charset="-122"/>
              </a:rPr>
              <a:t>并蒂花</a:t>
            </a:r>
            <a:r>
              <a:rPr lang="en-US" altLang="zh-CN" sz="2800" b="1" kern="0" dirty="0">
                <a:gradFill>
                  <a:gsLst>
                    <a:gs pos="100000">
                      <a:schemeClr val="bg1"/>
                    </a:gs>
                    <a:gs pos="0">
                      <a:schemeClr val="bg1">
                        <a:lumMod val="95000"/>
                      </a:schemeClr>
                    </a:gs>
                  </a:gsLst>
                  <a:path path="circle">
                    <a:fillToRect l="100000" b="100000"/>
                  </a:path>
                </a:gradFill>
                <a:ea typeface="微软雅黑" panose="020B0503020204020204" charset="-122"/>
              </a:rPr>
              <a:t>”</a:t>
            </a:r>
            <a:endParaRPr lang="en-US" altLang="zh-CN" sz="2800" b="1" kern="0" dirty="0">
              <a:gradFill>
                <a:gsLst>
                  <a:gs pos="100000">
                    <a:schemeClr val="bg1"/>
                  </a:gs>
                  <a:gs pos="0">
                    <a:schemeClr val="bg1">
                      <a:lumMod val="95000"/>
                    </a:schemeClr>
                  </a:gs>
                </a:gsLst>
                <a:path path="circle">
                  <a:fillToRect l="100000" b="100000"/>
                </a:path>
              </a:gradFill>
              <a:ea typeface="微软雅黑" panose="020B0503020204020204" charset="-122"/>
            </a:endParaRPr>
          </a:p>
        </p:txBody>
      </p:sp>
      <p:sp>
        <p:nvSpPr>
          <p:cNvPr id="52" name="学论网-矩形 1"/>
          <p:cNvSpPr/>
          <p:nvPr/>
        </p:nvSpPr>
        <p:spPr>
          <a:xfrm>
            <a:off x="2164487" y="2446927"/>
            <a:ext cx="3312000" cy="3457303"/>
          </a:xfrm>
          <a:prstGeom prst="rect">
            <a:avLst/>
          </a:prstGeom>
          <a:noFill/>
          <a:ln w="12700" cap="flat" cmpd="sng" algn="ctr">
            <a:solidFill>
              <a:srgbClr val="194A96"/>
            </a:solidFill>
            <a:prstDash val="sysDot"/>
          </a:ln>
          <a:effectLst/>
        </p:spPr>
        <p:txBody>
          <a:bodyPr rtlCol="0" anchor="ctr"/>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charset="-122"/>
            </a:endParaRPr>
          </a:p>
        </p:txBody>
      </p:sp>
      <p:sp>
        <p:nvSpPr>
          <p:cNvPr id="53" name="学论网-矩形 1"/>
          <p:cNvSpPr/>
          <p:nvPr/>
        </p:nvSpPr>
        <p:spPr>
          <a:xfrm>
            <a:off x="5674360" y="2446655"/>
            <a:ext cx="4582795" cy="3457575"/>
          </a:xfrm>
          <a:prstGeom prst="rect">
            <a:avLst/>
          </a:prstGeom>
          <a:noFill/>
          <a:ln w="12700" cap="flat" cmpd="sng" algn="ctr">
            <a:solidFill>
              <a:srgbClr val="194A96"/>
            </a:solidFill>
            <a:prstDash val="sysDot"/>
          </a:ln>
          <a:effectLst/>
        </p:spPr>
        <p:txBody>
          <a:bodyPr rtlCol="0" anchor="ctr"/>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charset="-122"/>
            </a:endParaRPr>
          </a:p>
        </p:txBody>
      </p:sp>
      <p:sp>
        <p:nvSpPr>
          <p:cNvPr id="55" name="学论网-www.xuelun.me"/>
          <p:cNvSpPr txBox="1"/>
          <p:nvPr/>
        </p:nvSpPr>
        <p:spPr>
          <a:xfrm>
            <a:off x="2502534" y="2513841"/>
            <a:ext cx="2781302" cy="3016250"/>
          </a:xfrm>
          <a:prstGeom prst="rect">
            <a:avLst/>
          </a:prstGeom>
          <a:noFill/>
          <a:ln>
            <a:noFill/>
          </a:ln>
        </p:spPr>
        <p:txBody>
          <a:bodyPr wrap="square" lIns="0" tIns="0" rIns="0" bIns="0" rtlCol="0">
            <a:spAutoFit/>
          </a:bodyPr>
          <a:p>
            <a:pPr algn="ctr">
              <a:lnSpc>
                <a:spcPct val="150000"/>
              </a:lnSpc>
            </a:pPr>
            <a:r>
              <a:rPr lang="en-US" altLang="zh-CN" sz="2400" b="1" dirty="0">
                <a:solidFill>
                  <a:schemeClr val="tx1"/>
                </a:solidFill>
                <a:latin typeface="微软雅黑" panose="020B0503020204020204" charset="-122"/>
                <a:ea typeface="微软雅黑" panose="020B0503020204020204" charset="-122"/>
              </a:rPr>
              <a:t>01</a:t>
            </a:r>
            <a:r>
              <a:rPr lang="zh-CN" altLang="en-US" sz="2400" b="1" dirty="0">
                <a:solidFill>
                  <a:schemeClr val="tx1"/>
                </a:solidFill>
                <a:sym typeface="+mn-ea"/>
              </a:rPr>
              <a:t>组织管理</a:t>
            </a:r>
            <a:r>
              <a:rPr lang="zh-CN" altLang="en-US" sz="2400" b="1" dirty="0" smtClean="0">
                <a:solidFill>
                  <a:schemeClr val="tx1"/>
                </a:solidFill>
                <a:sym typeface="+mn-ea"/>
              </a:rPr>
              <a:t>主体</a:t>
            </a:r>
            <a:endParaRPr lang="en-US" altLang="zh-CN" sz="2400" b="1" dirty="0">
              <a:solidFill>
                <a:schemeClr val="tx1">
                  <a:lumMod val="85000"/>
                  <a:lumOff val="15000"/>
                </a:schemeClr>
              </a:solidFill>
              <a:latin typeface="微软雅黑" panose="020B0503020204020204" charset="-122"/>
              <a:ea typeface="微软雅黑" panose="020B0503020204020204" charset="-122"/>
            </a:endParaRPr>
          </a:p>
          <a:p>
            <a:pPr marL="0" indent="0" fontAlgn="auto">
              <a:lnSpc>
                <a:spcPct val="100000"/>
              </a:lnSpc>
              <a:buNone/>
            </a:pPr>
            <a:r>
              <a:rPr lang="en-US" altLang="zh-CN" sz="2000" dirty="0">
                <a:latin typeface="楷体" panose="02010609060101010101" pitchFamily="49" charset="-122"/>
                <a:ea typeface="楷体" panose="02010609060101010101" pitchFamily="49" charset="-122"/>
                <a:sym typeface="+mn-ea"/>
              </a:rPr>
              <a:t>《</a:t>
            </a:r>
            <a:r>
              <a:rPr lang="zh-CN" altLang="en-US" sz="2000" dirty="0">
                <a:latin typeface="楷体" panose="02010609060101010101" pitchFamily="49" charset="-122"/>
                <a:ea typeface="楷体" panose="02010609060101010101" pitchFamily="49" charset="-122"/>
                <a:sym typeface="+mn-ea"/>
              </a:rPr>
              <a:t>科技普及法</a:t>
            </a:r>
            <a:r>
              <a:rPr lang="en-US" altLang="zh-CN" sz="2000" dirty="0">
                <a:latin typeface="楷体" panose="02010609060101010101" pitchFamily="49" charset="-122"/>
                <a:ea typeface="楷体" panose="02010609060101010101" pitchFamily="49" charset="-122"/>
                <a:sym typeface="+mn-ea"/>
              </a:rPr>
              <a:t>》</a:t>
            </a:r>
            <a:r>
              <a:rPr lang="zh-CN" altLang="en-US" sz="2000" dirty="0">
                <a:latin typeface="楷体" panose="02010609060101010101" pitchFamily="49" charset="-122"/>
                <a:ea typeface="楷体" panose="02010609060101010101" pitchFamily="49" charset="-122"/>
                <a:sym typeface="+mn-ea"/>
              </a:rPr>
              <a:t>第二章</a:t>
            </a:r>
            <a:r>
              <a:rPr lang="zh-CN" altLang="en-US" sz="2000" dirty="0" smtClean="0">
                <a:latin typeface="楷体" panose="02010609060101010101" pitchFamily="49" charset="-122"/>
                <a:ea typeface="楷体" panose="02010609060101010101" pitchFamily="49" charset="-122"/>
                <a:sym typeface="+mn-ea"/>
              </a:rPr>
              <a:t>：各级</a:t>
            </a:r>
            <a:r>
              <a:rPr lang="zh-CN" altLang="en-US" sz="2000" dirty="0">
                <a:latin typeface="楷体" panose="02010609060101010101" pitchFamily="49" charset="-122"/>
                <a:ea typeface="楷体" panose="02010609060101010101" pitchFamily="49" charset="-122"/>
                <a:sym typeface="+mn-ea"/>
              </a:rPr>
              <a:t>人民政府</a:t>
            </a:r>
            <a:r>
              <a:rPr lang="zh-CN" altLang="en-US" sz="2000" dirty="0" smtClean="0">
                <a:latin typeface="楷体" panose="02010609060101010101" pitchFamily="49" charset="-122"/>
                <a:ea typeface="楷体" panose="02010609060101010101" pitchFamily="49" charset="-122"/>
                <a:sym typeface="+mn-ea"/>
              </a:rPr>
              <a:t>、国务院</a:t>
            </a:r>
            <a:r>
              <a:rPr lang="zh-CN" altLang="en-US" sz="2000" dirty="0">
                <a:latin typeface="楷体" panose="02010609060101010101" pitchFamily="49" charset="-122"/>
                <a:ea typeface="楷体" panose="02010609060101010101" pitchFamily="49" charset="-122"/>
                <a:sym typeface="+mn-ea"/>
              </a:rPr>
              <a:t>科学技术行政部门、国务院其他部门</a:t>
            </a:r>
            <a:r>
              <a:rPr lang="zh-CN" altLang="en-US" sz="2000" dirty="0" smtClean="0">
                <a:latin typeface="楷体" panose="02010609060101010101" pitchFamily="49" charset="-122"/>
                <a:ea typeface="楷体" panose="02010609060101010101" pitchFamily="49" charset="-122"/>
                <a:sym typeface="+mn-ea"/>
              </a:rPr>
              <a:t>、县</a:t>
            </a:r>
            <a:r>
              <a:rPr lang="zh-CN" altLang="en-US" sz="2000" dirty="0">
                <a:latin typeface="楷体" panose="02010609060101010101" pitchFamily="49" charset="-122"/>
                <a:ea typeface="楷体" panose="02010609060101010101" pitchFamily="49" charset="-122"/>
                <a:sym typeface="+mn-ea"/>
              </a:rPr>
              <a:t>级以上地方人民政府科学技术行政部门、县级以上地方人民政府其他行政部门</a:t>
            </a:r>
            <a:r>
              <a:rPr lang="zh-CN" altLang="en-US" sz="2000" dirty="0" smtClean="0">
                <a:latin typeface="楷体" panose="02010609060101010101" pitchFamily="49" charset="-122"/>
                <a:ea typeface="楷体" panose="02010609060101010101" pitchFamily="49" charset="-122"/>
                <a:sym typeface="+mn-ea"/>
              </a:rPr>
              <a:t>、</a:t>
            </a:r>
            <a:r>
              <a:rPr lang="zh-CN" altLang="en-US" sz="2000" dirty="0" smtClean="0">
                <a:solidFill>
                  <a:schemeClr val="accent3"/>
                </a:solidFill>
                <a:latin typeface="楷体" panose="02010609060101010101" pitchFamily="49" charset="-122"/>
                <a:ea typeface="楷体" panose="02010609060101010101" pitchFamily="49" charset="-122"/>
                <a:sym typeface="+mn-ea"/>
              </a:rPr>
              <a:t>科学技术协会</a:t>
            </a:r>
            <a:endParaRPr lang="zh-CN" altLang="en-US" sz="2000" dirty="0" smtClean="0">
              <a:solidFill>
                <a:schemeClr val="accent3"/>
              </a:solidFill>
              <a:latin typeface="楷体" panose="02010609060101010101" pitchFamily="49" charset="-122"/>
              <a:ea typeface="楷体" panose="02010609060101010101" pitchFamily="49" charset="-122"/>
              <a:sym typeface="+mn-ea"/>
            </a:endParaRPr>
          </a:p>
        </p:txBody>
      </p:sp>
      <p:sp>
        <p:nvSpPr>
          <p:cNvPr id="4" name="学论网-www.xuelun.me"/>
          <p:cNvSpPr txBox="1"/>
          <p:nvPr/>
        </p:nvSpPr>
        <p:spPr>
          <a:xfrm>
            <a:off x="6049645" y="2513965"/>
            <a:ext cx="3832225" cy="3323590"/>
          </a:xfrm>
          <a:prstGeom prst="rect">
            <a:avLst/>
          </a:prstGeom>
          <a:noFill/>
          <a:ln>
            <a:noFill/>
          </a:ln>
        </p:spPr>
        <p:txBody>
          <a:bodyPr wrap="square" lIns="0" tIns="0" rIns="0" bIns="0" rtlCol="0">
            <a:spAutoFit/>
          </a:bodyPr>
          <a:p>
            <a:pPr algn="ctr">
              <a:lnSpc>
                <a:spcPct val="150000"/>
              </a:lnSpc>
            </a:pPr>
            <a:r>
              <a:rPr lang="en-US" altLang="zh-CN" sz="2400" b="1" dirty="0">
                <a:solidFill>
                  <a:schemeClr val="tx1"/>
                </a:solidFill>
                <a:latin typeface="微软雅黑" panose="020B0503020204020204" charset="-122"/>
                <a:ea typeface="微软雅黑" panose="020B0503020204020204" charset="-122"/>
              </a:rPr>
              <a:t>02</a:t>
            </a:r>
            <a:r>
              <a:rPr lang="zh-CN" altLang="en-US" sz="2400" b="1" dirty="0">
                <a:solidFill>
                  <a:schemeClr val="tx1"/>
                </a:solidFill>
                <a:sym typeface="+mn-ea"/>
              </a:rPr>
              <a:t>社会责任主体</a:t>
            </a:r>
            <a:endParaRPr lang="zh-CN" altLang="en-US" sz="2400" b="1" dirty="0">
              <a:solidFill>
                <a:schemeClr val="tx1"/>
              </a:solidFill>
              <a:sym typeface="+mn-ea"/>
            </a:endParaRPr>
          </a:p>
          <a:p>
            <a:pPr marL="0" indent="0" fontAlgn="auto">
              <a:lnSpc>
                <a:spcPct val="100000"/>
              </a:lnSpc>
              <a:buNone/>
            </a:pPr>
            <a:r>
              <a:rPr sz="2000" dirty="0">
                <a:latin typeface="楷体" panose="02010609060101010101" pitchFamily="49" charset="-122"/>
                <a:ea typeface="楷体" panose="02010609060101010101" pitchFamily="49" charset="-122"/>
                <a:sym typeface="+mn-ea"/>
              </a:rPr>
              <a:t>《科技普及法》第三章：学校；科技馆（站）、科技活动中心等科普教育基地；科研机构；科学（自然科学和社会科学类）社会团体；科学技术工作者和教师；企业、农村和城镇基层组织，以及大众媒体单位和医疗卫生、计划生育、体育、环保、气象、地震、国土资源、文物、旅游等机构</a:t>
            </a:r>
            <a:endParaRPr sz="2000" dirty="0">
              <a:latin typeface="楷体" panose="02010609060101010101" pitchFamily="49" charset="-122"/>
              <a:ea typeface="楷体" panose="02010609060101010101" pitchFamily="49" charset="-122"/>
              <a:sym typeface="+mn-ea"/>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1" cstate="screen">
            <a:alphaModFix amt="50000"/>
            <a:lum/>
          </a:blip>
          <a:srcRect/>
          <a:stretch>
            <a:fillRect/>
          </a:stretch>
        </a:blipFill>
        <a:effectLst/>
      </p:bgPr>
    </p:bg>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anose="02010600030101010101" pitchFamily="2" charset="-122"/>
              <a:cs typeface="+mn-cs"/>
            </a:endParaRPr>
          </a:p>
        </p:txBody>
      </p:sp>
      <p:sp>
        <p:nvSpPr>
          <p:cNvPr id="10246" name="TextBox 25"/>
          <p:cNvSpPr txBox="1">
            <a:spLocks noChangeArrowheads="1"/>
          </p:cNvSpPr>
          <p:nvPr/>
        </p:nvSpPr>
        <p:spPr bwMode="auto">
          <a:xfrm>
            <a:off x="3797300" y="2990215"/>
            <a:ext cx="6843395" cy="706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4000" b="1" i="0" u="none" strike="noStrike" kern="1200" cap="none" spc="0" normalizeH="0" baseline="0" noProof="0" dirty="0">
                <a:ln>
                  <a:noFill/>
                </a:ln>
                <a:solidFill>
                  <a:srgbClr val="FDCB34"/>
                </a:solidFill>
                <a:effectLst/>
                <a:uLnTx/>
                <a:uFillTx/>
                <a:latin typeface="微软雅黑" panose="020B0503020204020204" charset="-122"/>
                <a:ea typeface="微软雅黑" panose="020B0503020204020204" charset="-122"/>
                <a:cs typeface="+mn-cs"/>
              </a:rPr>
              <a:t>科学技术普及的现状如何？</a:t>
            </a:r>
            <a:endParaRPr kumimoji="0" lang="zh-CN" altLang="en-US" sz="4000" b="1" i="0" u="none" strike="noStrike" kern="1200" cap="none" spc="0" normalizeH="0" baseline="0" noProof="0" dirty="0">
              <a:ln>
                <a:noFill/>
              </a:ln>
              <a:solidFill>
                <a:srgbClr val="FDCB34"/>
              </a:solidFill>
              <a:effectLst/>
              <a:uLnTx/>
              <a:uFillTx/>
              <a:latin typeface="微软雅黑" panose="020B0503020204020204" charset="-122"/>
              <a:ea typeface="微软雅黑" panose="020B0503020204020204" charset="-122"/>
              <a:cs typeface="+mn-cs"/>
            </a:endParaRPr>
          </a:p>
        </p:txBody>
      </p:sp>
      <p:sp>
        <p:nvSpPr>
          <p:cNvPr id="10247" name="TextBox 26"/>
          <p:cNvSpPr txBox="1">
            <a:spLocks noChangeArrowheads="1"/>
          </p:cNvSpPr>
          <p:nvPr/>
        </p:nvSpPr>
        <p:spPr bwMode="auto">
          <a:xfrm>
            <a:off x="1198095" y="2245187"/>
            <a:ext cx="2062480" cy="1938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1995"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02</a:t>
            </a:r>
            <a:endParaRPr kumimoji="0" lang="zh-CN" altLang="en-US" sz="11995"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p:txBody>
      </p:sp>
      <p:pic>
        <p:nvPicPr>
          <p:cNvPr id="11" name="图片 10" descr="横版组合——透明.png"/>
          <p:cNvPicPr>
            <a:picLocks noChangeAspect="1"/>
          </p:cNvPicPr>
          <p:nvPr/>
        </p:nvPicPr>
        <p:blipFill>
          <a:blip r:embed="rId2" cstate="screen"/>
          <a:srcRect/>
          <a:stretch>
            <a:fillRect/>
          </a:stretch>
        </p:blipFill>
        <p:spPr bwMode="auto">
          <a:xfrm>
            <a:off x="8468075" y="127196"/>
            <a:ext cx="3429530" cy="7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243"/>
                                        </p:tgtEl>
                                        <p:attrNameLst>
                                          <p:attrName>style.visibility</p:attrName>
                                        </p:attrNameLst>
                                      </p:cBhvr>
                                      <p:to>
                                        <p:strVal val="visible"/>
                                      </p:to>
                                    </p:set>
                                    <p:animEffect transition="in" filter="wipe(left)">
                                      <p:cBhvr>
                                        <p:cTn id="7" dur="500"/>
                                        <p:tgtEl>
                                          <p:spTgt spid="10243"/>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0242"/>
                                        </p:tgtEl>
                                        <p:attrNameLst>
                                          <p:attrName>style.visibility</p:attrName>
                                        </p:attrNameLst>
                                      </p:cBhvr>
                                      <p:to>
                                        <p:strVal val="visible"/>
                                      </p:to>
                                    </p:set>
                                    <p:animEffect transition="in" filter="wipe(down)">
                                      <p:cBhvr>
                                        <p:cTn id="11" dur="300"/>
                                        <p:tgtEl>
                                          <p:spTgt spid="10242"/>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0244"/>
                                        </p:tgtEl>
                                        <p:attrNameLst>
                                          <p:attrName>style.visibility</p:attrName>
                                        </p:attrNameLst>
                                      </p:cBhvr>
                                      <p:to>
                                        <p:strVal val="visible"/>
                                      </p:to>
                                    </p:set>
                                    <p:animEffect transition="in" filter="wipe(up)">
                                      <p:cBhvr>
                                        <p:cTn id="15" dur="500"/>
                                        <p:tgtEl>
                                          <p:spTgt spid="10244"/>
                                        </p:tgtEl>
                                      </p:cBhvr>
                                    </p:animEffect>
                                  </p:childTnLst>
                                </p:cTn>
                              </p:par>
                            </p:childTnLst>
                          </p:cTn>
                        </p:par>
                        <p:par>
                          <p:cTn id="16" fill="hold">
                            <p:stCondLst>
                              <p:cond delay="1500"/>
                            </p:stCondLst>
                            <p:childTnLst>
                              <p:par>
                                <p:cTn id="17" presetID="1" presetClass="entr" presetSubtype="0" fill="hold" grpId="0" nodeType="afterEffect">
                                  <p:stCondLst>
                                    <p:cond delay="0"/>
                                  </p:stCondLst>
                                  <p:childTnLst>
                                    <p:set>
                                      <p:cBhvr>
                                        <p:cTn id="18" dur="1" fill="hold">
                                          <p:stCondLst>
                                            <p:cond delay="0"/>
                                          </p:stCondLst>
                                        </p:cTn>
                                        <p:tgtEl>
                                          <p:spTgt spid="10247"/>
                                        </p:tgtEl>
                                        <p:attrNameLst>
                                          <p:attrName>style.visibility</p:attrName>
                                        </p:attrNameLst>
                                      </p:cBhvr>
                                      <p:to>
                                        <p:strVal val="visible"/>
                                      </p:to>
                                    </p:set>
                                  </p:childTnLst>
                                </p:cTn>
                              </p:par>
                            </p:childTnLst>
                          </p:cTn>
                        </p:par>
                        <p:par>
                          <p:cTn id="19" fill="hold">
                            <p:stCondLst>
                              <p:cond delay="1500"/>
                            </p:stCondLst>
                            <p:childTnLst>
                              <p:par>
                                <p:cTn id="20" presetID="1" presetClass="entr" presetSubtype="0" fill="hold" grpId="0" nodeType="afterEffect">
                                  <p:stCondLst>
                                    <p:cond delay="0"/>
                                  </p:stCondLst>
                                  <p:childTnLst>
                                    <p:set>
                                      <p:cBhvr>
                                        <p:cTn id="21" dur="1" fill="hold">
                                          <p:stCondLst>
                                            <p:cond delay="0"/>
                                          </p:stCondLst>
                                        </p:cTn>
                                        <p:tgtEl>
                                          <p:spTgt spid="102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bldLvl="0" animBg="1" autoUpdateAnimBg="0"/>
      <p:bldP spid="10244" grpId="0" bldLvl="0" animBg="1" autoUpdateAnimBg="0"/>
      <p:bldP spid="10246" grpId="0" autoUpdateAnimBg="0"/>
      <p:bldP spid="10247" grpId="0" autoUpdateAnimBg="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021543"/>
          </a:xfrm>
        </p:spPr>
        <p:txBody>
          <a:bodyPr/>
          <a:lstStyle/>
          <a:p>
            <a:r>
              <a:rPr lang="en-US" altLang="zh-CN" dirty="0"/>
              <a:t>2020</a:t>
            </a:r>
            <a:r>
              <a:rPr lang="zh-CN" altLang="en-US" dirty="0"/>
              <a:t>年度全国科普统计数据</a:t>
            </a:r>
            <a:endParaRPr lang="zh-CN" altLang="en-US" dirty="0"/>
          </a:p>
        </p:txBody>
      </p:sp>
      <p:pic>
        <p:nvPicPr>
          <p:cNvPr id="5" name="图片 4" descr="微信图片_20211204193502"/>
          <p:cNvPicPr>
            <a:picLocks noChangeAspect="1"/>
          </p:cNvPicPr>
          <p:nvPr/>
        </p:nvPicPr>
        <p:blipFill>
          <a:blip r:embed="rId1">
            <a:clrChange>
              <a:clrFrom>
                <a:srgbClr val="FAFAFA">
                  <a:alpha val="100000"/>
                </a:srgbClr>
              </a:clrFrom>
              <a:clrTo>
                <a:srgbClr val="FAFAFA">
                  <a:alpha val="100000"/>
                  <a:alpha val="0"/>
                </a:srgbClr>
              </a:clrTo>
            </a:clrChange>
          </a:blip>
          <a:stretch>
            <a:fillRect/>
          </a:stretch>
        </p:blipFill>
        <p:spPr>
          <a:xfrm>
            <a:off x="383540" y="1021715"/>
            <a:ext cx="4064000" cy="2514600"/>
          </a:xfrm>
          <a:prstGeom prst="rect">
            <a:avLst/>
          </a:prstGeom>
        </p:spPr>
      </p:pic>
      <p:pic>
        <p:nvPicPr>
          <p:cNvPr id="6" name="图片 5" descr="微信图片_20211204193508"/>
          <p:cNvPicPr>
            <a:picLocks noChangeAspect="1"/>
          </p:cNvPicPr>
          <p:nvPr/>
        </p:nvPicPr>
        <p:blipFill>
          <a:blip r:embed="rId2"/>
          <a:stretch>
            <a:fillRect/>
          </a:stretch>
        </p:blipFill>
        <p:spPr>
          <a:xfrm>
            <a:off x="3110865" y="3536315"/>
            <a:ext cx="4057650" cy="3327400"/>
          </a:xfrm>
          <a:prstGeom prst="rect">
            <a:avLst/>
          </a:prstGeom>
        </p:spPr>
      </p:pic>
      <p:pic>
        <p:nvPicPr>
          <p:cNvPr id="7" name="图片 6" descr="微信图片_20211204193512"/>
          <p:cNvPicPr>
            <a:picLocks noChangeAspect="1"/>
          </p:cNvPicPr>
          <p:nvPr/>
        </p:nvPicPr>
        <p:blipFill>
          <a:blip r:embed="rId3">
            <a:clrChange>
              <a:clrFrom>
                <a:srgbClr val="FEFEFE">
                  <a:alpha val="100000"/>
                </a:srgbClr>
              </a:clrFrom>
              <a:clrTo>
                <a:srgbClr val="FEFEFE">
                  <a:alpha val="100000"/>
                  <a:alpha val="0"/>
                </a:srgbClr>
              </a:clrTo>
            </a:clrChange>
          </a:blip>
          <a:stretch>
            <a:fillRect/>
          </a:stretch>
        </p:blipFill>
        <p:spPr>
          <a:xfrm>
            <a:off x="7168515" y="1042670"/>
            <a:ext cx="4695190" cy="4643755"/>
          </a:xfrm>
          <a:prstGeom prst="rect">
            <a:avLst/>
          </a:prstGeom>
        </p:spPr>
      </p:pic>
      <p:sp>
        <p:nvSpPr>
          <p:cNvPr id="19" name="椭圆形标注 18"/>
          <p:cNvSpPr/>
          <p:nvPr/>
        </p:nvSpPr>
        <p:spPr>
          <a:xfrm rot="1440000">
            <a:off x="4780915" y="1428115"/>
            <a:ext cx="1890395" cy="1425575"/>
          </a:xfrm>
          <a:prstGeom prst="wedgeEllipseCallout">
            <a:avLst>
              <a:gd name="adj1" fmla="val -45586"/>
              <a:gd name="adj2" fmla="val 62561"/>
            </a:avLst>
          </a:prstGeom>
          <a:solidFill>
            <a:srgbClr val="16448A"/>
          </a:solidFill>
          <a:ln>
            <a:solidFill>
              <a:srgbClr val="0C4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a:p>
        </p:txBody>
      </p:sp>
      <p:sp>
        <p:nvSpPr>
          <p:cNvPr id="10" name="文本框 9"/>
          <p:cNvSpPr txBox="1"/>
          <p:nvPr/>
        </p:nvSpPr>
        <p:spPr>
          <a:xfrm>
            <a:off x="5357495" y="1770380"/>
            <a:ext cx="725805" cy="706755"/>
          </a:xfrm>
          <a:prstGeom prst="rect">
            <a:avLst/>
          </a:prstGeom>
          <a:noFill/>
        </p:spPr>
        <p:txBody>
          <a:bodyPr wrap="square" rtlCol="0">
            <a:spAutoFit/>
          </a:bodyPr>
          <a:p>
            <a:r>
              <a:rPr lang="zh-CN" altLang="en-US" sz="4000" b="1">
                <a:solidFill>
                  <a:schemeClr val="bg1"/>
                </a:solidFill>
                <a:latin typeface="华光楷体_CNKI" panose="02000500000000000000" charset="-122"/>
                <a:ea typeface="华光楷体_CNKI" panose="02000500000000000000" charset="-122"/>
              </a:rPr>
              <a:t>人</a:t>
            </a:r>
            <a:endParaRPr lang="zh-CN" altLang="en-US" sz="4000" b="1">
              <a:solidFill>
                <a:schemeClr val="bg1"/>
              </a:solidFill>
              <a:latin typeface="华光楷体_CNKI" panose="02000500000000000000" charset="-122"/>
              <a:ea typeface="华光楷体_CNKI" panose="02000500000000000000" charset="-122"/>
            </a:endParaRPr>
          </a:p>
        </p:txBody>
      </p:sp>
      <p:sp>
        <p:nvSpPr>
          <p:cNvPr id="11" name="椭圆形标注 10"/>
          <p:cNvSpPr/>
          <p:nvPr/>
        </p:nvSpPr>
        <p:spPr>
          <a:xfrm rot="19260000">
            <a:off x="386080" y="4281805"/>
            <a:ext cx="2042160" cy="1425575"/>
          </a:xfrm>
          <a:prstGeom prst="wedgeEllipseCallout">
            <a:avLst>
              <a:gd name="adj1" fmla="val 60998"/>
              <a:gd name="adj2" fmla="val 73841"/>
            </a:avLst>
          </a:prstGeom>
          <a:solidFill>
            <a:srgbClr val="16448A"/>
          </a:solidFill>
          <a:ln>
            <a:solidFill>
              <a:srgbClr val="0C4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a:p>
        </p:txBody>
      </p:sp>
      <p:sp>
        <p:nvSpPr>
          <p:cNvPr id="12" name="文本框 11"/>
          <p:cNvSpPr txBox="1"/>
          <p:nvPr/>
        </p:nvSpPr>
        <p:spPr>
          <a:xfrm rot="21360000">
            <a:off x="1043940" y="4641215"/>
            <a:ext cx="725805" cy="706755"/>
          </a:xfrm>
          <a:prstGeom prst="rect">
            <a:avLst/>
          </a:prstGeom>
          <a:noFill/>
        </p:spPr>
        <p:txBody>
          <a:bodyPr wrap="square" rtlCol="0">
            <a:spAutoFit/>
          </a:bodyPr>
          <a:p>
            <a:r>
              <a:rPr lang="zh-CN" altLang="en-US" sz="4000" b="1">
                <a:solidFill>
                  <a:schemeClr val="bg1"/>
                </a:solidFill>
                <a:latin typeface="华光楷体_CNKI" panose="02000500000000000000" charset="-122"/>
                <a:ea typeface="华光楷体_CNKI" panose="02000500000000000000" charset="-122"/>
              </a:rPr>
              <a:t>物</a:t>
            </a:r>
            <a:endParaRPr lang="zh-CN" altLang="en-US" sz="4000" b="1">
              <a:solidFill>
                <a:schemeClr val="bg1"/>
              </a:solidFill>
              <a:latin typeface="华光楷体_CNKI" panose="02000500000000000000" charset="-122"/>
              <a:ea typeface="华光楷体_CNKI" panose="02000500000000000000" charset="-122"/>
            </a:endParaRPr>
          </a:p>
        </p:txBody>
      </p:sp>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KSO_WM_SLIDE_MODEL_TYPE" val="cover"/>
</p:tagLst>
</file>

<file path=ppt/tags/tag2.xml><?xml version="1.0" encoding="utf-8"?>
<p:tagLst xmlns:p="http://schemas.openxmlformats.org/presentationml/2006/main">
  <p:tag name="KSO_WM_UNIT_PLACING_PICTURE_USER_VIEWPORT" val="{&quot;height&quot;:8592,&quot;width&quot;:12119}"/>
</p:tagLst>
</file>

<file path=ppt/theme/theme1.xml><?xml version="1.0" encoding="utf-8"?>
<a:theme xmlns:a="http://schemas.openxmlformats.org/drawingml/2006/main" name="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9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10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11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12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13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14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15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7.xml><?xml version="1.0" encoding="utf-8"?>
<a:theme xmlns:a="http://schemas.openxmlformats.org/drawingml/2006/main" name="16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17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9.xml><?xml version="1.0" encoding="utf-8"?>
<a:theme xmlns:a="http://schemas.openxmlformats.org/drawingml/2006/main" name="18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0.xml><?xml version="1.0" encoding="utf-8"?>
<a:theme xmlns:a="http://schemas.openxmlformats.org/drawingml/2006/main" name="19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1.xml><?xml version="1.0" encoding="utf-8"?>
<a:theme xmlns:a="http://schemas.openxmlformats.org/drawingml/2006/main" name="20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2.xml><?xml version="1.0" encoding="utf-8"?>
<a:theme xmlns:a="http://schemas.openxmlformats.org/drawingml/2006/main" name="21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3.xml><?xml version="1.0" encoding="utf-8"?>
<a:theme xmlns:a="http://schemas.openxmlformats.org/drawingml/2006/main" name="22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4.xml><?xml version="1.0" encoding="utf-8"?>
<a:theme xmlns:a="http://schemas.openxmlformats.org/drawingml/2006/main" name="23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5.xml><?xml version="1.0" encoding="utf-8"?>
<a:theme xmlns:a="http://schemas.openxmlformats.org/drawingml/2006/main" name="24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6.xml><?xml version="1.0" encoding="utf-8"?>
<a:theme xmlns:a="http://schemas.openxmlformats.org/drawingml/2006/main" name="25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7.xml><?xml version="1.0" encoding="utf-8"?>
<a:theme xmlns:a="http://schemas.openxmlformats.org/drawingml/2006/main" name="26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8.xml><?xml version="1.0" encoding="utf-8"?>
<a:theme xmlns:a="http://schemas.openxmlformats.org/drawingml/2006/main" name="27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9.xml><?xml version="1.0" encoding="utf-8"?>
<a:theme xmlns:a="http://schemas.openxmlformats.org/drawingml/2006/main" name="28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0.xml><?xml version="1.0" encoding="utf-8"?>
<a:theme xmlns:a="http://schemas.openxmlformats.org/drawingml/2006/main" name="29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1.xml><?xml version="1.0" encoding="utf-8"?>
<a:theme xmlns:a="http://schemas.openxmlformats.org/drawingml/2006/main" name="30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2.xml><?xml version="1.0" encoding="utf-8"?>
<a:theme xmlns:a="http://schemas.openxmlformats.org/drawingml/2006/main" name="32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5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6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7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8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10322</Words>
  <Application>WPS 演示</Application>
  <PresentationFormat>宽屏</PresentationFormat>
  <Paragraphs>520</Paragraphs>
  <Slides>53</Slides>
  <Notes>5</Notes>
  <HiddenSlides>0</HiddenSlides>
  <MMClips>0</MMClips>
  <ScaleCrop>false</ScaleCrop>
  <HeadingPairs>
    <vt:vector size="6" baseType="variant">
      <vt:variant>
        <vt:lpstr>已用的字体</vt:lpstr>
      </vt:variant>
      <vt:variant>
        <vt:i4>15</vt:i4>
      </vt:variant>
      <vt:variant>
        <vt:lpstr>主题</vt:lpstr>
      </vt:variant>
      <vt:variant>
        <vt:i4>32</vt:i4>
      </vt:variant>
      <vt:variant>
        <vt:lpstr>幻灯片标题</vt:lpstr>
      </vt:variant>
      <vt:variant>
        <vt:i4>53</vt:i4>
      </vt:variant>
    </vt:vector>
  </HeadingPairs>
  <TitlesOfParts>
    <vt:vector size="100" baseType="lpstr">
      <vt:lpstr>Arial</vt:lpstr>
      <vt:lpstr>宋体</vt:lpstr>
      <vt:lpstr>Wingdings</vt:lpstr>
      <vt:lpstr>华文中宋</vt:lpstr>
      <vt:lpstr>Arial</vt:lpstr>
      <vt:lpstr>微软雅黑</vt:lpstr>
      <vt:lpstr>华光楷体_CNKI</vt:lpstr>
      <vt:lpstr>楷体</vt:lpstr>
      <vt:lpstr>Impact</vt:lpstr>
      <vt:lpstr>等线</vt:lpstr>
      <vt:lpstr>Calibri</vt:lpstr>
      <vt:lpstr>Arial Unicode MS</vt:lpstr>
      <vt:lpstr>华光中圆_CNKI</vt:lpstr>
      <vt:lpstr>Wingdings</vt:lpstr>
      <vt:lpstr>华文宋体</vt:lpstr>
      <vt:lpstr>A000120140530A99PPBG</vt:lpstr>
      <vt:lpstr>1_A000120140530A99PPBG</vt:lpstr>
      <vt:lpstr>2_A000120140530A99PPBG</vt:lpstr>
      <vt:lpstr>3_A000120140530A99PPBG</vt:lpstr>
      <vt:lpstr>4_A000120140530A99PPBG</vt:lpstr>
      <vt:lpstr>5_A000120140530A99PPBG</vt:lpstr>
      <vt:lpstr>6_A000120140530A99PPBG</vt:lpstr>
      <vt:lpstr>7_A000120140530A99PPBG</vt:lpstr>
      <vt:lpstr>8_A000120140530A99PPBG</vt:lpstr>
      <vt:lpstr>9_A000120140530A99PPBG</vt:lpstr>
      <vt:lpstr>10_A000120140530A99PPBG</vt:lpstr>
      <vt:lpstr>11_A000120140530A99PPBG</vt:lpstr>
      <vt:lpstr>12_A000120140530A99PPBG</vt:lpstr>
      <vt:lpstr>13_A000120140530A99PPBG</vt:lpstr>
      <vt:lpstr>14_A000120140530A99PPBG</vt:lpstr>
      <vt:lpstr>15_A000120140530A99PPBG</vt:lpstr>
      <vt:lpstr>16_A000120140530A99PPBG</vt:lpstr>
      <vt:lpstr>17_A000120140530A99PPBG</vt:lpstr>
      <vt:lpstr>18_A000120140530A99PPBG</vt:lpstr>
      <vt:lpstr>19_A000120140530A99PPBG</vt:lpstr>
      <vt:lpstr>20_A000120140530A99PPBG</vt:lpstr>
      <vt:lpstr>21_A000120140530A99PPBG</vt:lpstr>
      <vt:lpstr>22_A000120140530A99PPBG</vt:lpstr>
      <vt:lpstr>23_A000120140530A99PPBG</vt:lpstr>
      <vt:lpstr>24_A000120140530A99PPBG</vt:lpstr>
      <vt:lpstr>25_A000120140530A99PPBG</vt:lpstr>
      <vt:lpstr>26_A000120140530A99PPBG</vt:lpstr>
      <vt:lpstr>27_A000120140530A99PPBG</vt:lpstr>
      <vt:lpstr>28_A000120140530A99PPBG</vt:lpstr>
      <vt:lpstr>29_A000120140530A99PPBG</vt:lpstr>
      <vt:lpstr>30_A000120140530A99PPBG</vt:lpstr>
      <vt:lpstr>32_A000120140530A99PPBG</vt:lpstr>
      <vt:lpstr>我国科学技术普及中存在的问题和对策</vt:lpstr>
      <vt:lpstr>PowerPoint 演示文稿</vt:lpstr>
      <vt:lpstr>PowerPoint 演示文稿</vt:lpstr>
      <vt:lpstr>科普概念的由来</vt:lpstr>
      <vt:lpstr>科普的内涵</vt:lpstr>
      <vt:lpstr>科普概念总结</vt:lpstr>
      <vt:lpstr>科普工作中涉及到的两类主体</vt:lpstr>
      <vt:lpstr>PowerPoint 演示文稿</vt:lpstr>
      <vt:lpstr>2020年度全国科普统计数据</vt:lpstr>
      <vt:lpstr>2020年度全国科普统计数据</vt:lpstr>
      <vt:lpstr>第十一次中国公民科学素质抽样调查</vt:lpstr>
      <vt:lpstr>科技普及相关法律法规、政策</vt:lpstr>
      <vt:lpstr>科技普及相关法律法规、政策</vt:lpstr>
      <vt:lpstr>PowerPoint 演示文稿</vt:lpstr>
      <vt:lpstr>科普的作用</vt:lpstr>
      <vt:lpstr>科普的作用</vt:lpstr>
      <vt:lpstr>PowerPoint 演示文稿</vt:lpstr>
      <vt:lpstr>新媒体平台方面——微信</vt:lpstr>
      <vt:lpstr>微信公众号的不足之处</vt:lpstr>
      <vt:lpstr>微信公众号的改进建议</vt:lpstr>
      <vt:lpstr>《中华人民共和国科技普及法》</vt:lpstr>
      <vt:lpstr>《中华人民共和国科技普及法》</vt:lpstr>
      <vt:lpstr>科技普及法存在的问题</vt:lpstr>
      <vt:lpstr>《中华人民共和国科技普及法》</vt:lpstr>
      <vt:lpstr>科技普及法存在的问题</vt:lpstr>
      <vt:lpstr>科普式造谣应当如何解决？</vt:lpstr>
      <vt:lpstr>科普式造谣应当如何解决？</vt:lpstr>
      <vt:lpstr>科普式造谣应当如何解决？</vt:lpstr>
      <vt:lpstr>科普式造谣应当如何解决？</vt:lpstr>
      <vt:lpstr>科技普及法存在的问题</vt:lpstr>
      <vt:lpstr>科技普及法存在的问题</vt:lpstr>
      <vt:lpstr>对科技普及法完善的建议</vt:lpstr>
      <vt:lpstr>对科技普及法完善的建议</vt:lpstr>
      <vt:lpstr>            科普主体存在的问题</vt:lpstr>
      <vt:lpstr>大学实施科普的问题</vt:lpstr>
      <vt:lpstr>对大学实施科普问题的对策</vt:lpstr>
      <vt:lpstr>科研人员实施科普的问题</vt:lpstr>
      <vt:lpstr>科研人员实施科普的问题</vt:lpstr>
      <vt:lpstr>对科研人员实施科普问题的对策</vt:lpstr>
      <vt:lpstr>对科研人员实施科普问题的对策</vt:lpstr>
      <vt:lpstr>科研机构实施科普的问题——以中科院为例</vt:lpstr>
      <vt:lpstr>存在的问题</vt:lpstr>
      <vt:lpstr>存在的问题</vt:lpstr>
      <vt:lpstr>存在的问题</vt:lpstr>
      <vt:lpstr>对策</vt:lpstr>
      <vt:lpstr>对策</vt:lpstr>
      <vt:lpstr>对策</vt:lpstr>
      <vt:lpstr>            科普设施存在的问题</vt:lpstr>
      <vt:lpstr>            对策</vt:lpstr>
      <vt:lpstr>PowerPoint 演示文稿</vt:lpstr>
      <vt:lpstr>一些思考</vt:lpstr>
      <vt:lpstr>参考文献</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WJT</dc:creator>
  <cp:lastModifiedBy>一草一木</cp:lastModifiedBy>
  <cp:revision>30</cp:revision>
  <dcterms:created xsi:type="dcterms:W3CDTF">2018-08-10T09:41:00Z</dcterms:created>
  <dcterms:modified xsi:type="dcterms:W3CDTF">2021-12-09T05:07:46Z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2052-11.1.0.10495</vt:lpwstr>
  </property>
  <property fmtid="{D5CDD505-2E9C-101B-9397-08002B2CF9AE}" pid="3" name="ICV">
    <vt:lpwstr>CE46604FCC7E4C01A64B90D66A98AB51</vt:lpwstr>
  </property>
</Properties>
</file>